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56" r:id="rId5"/>
    <p:sldId id="299" r:id="rId6"/>
    <p:sldId id="268" r:id="rId7"/>
    <p:sldId id="292" r:id="rId8"/>
    <p:sldId id="275" r:id="rId9"/>
    <p:sldId id="293" r:id="rId10"/>
    <p:sldId id="302" r:id="rId11"/>
    <p:sldId id="301" r:id="rId12"/>
    <p:sldId id="303" r:id="rId13"/>
    <p:sldId id="294" r:id="rId14"/>
    <p:sldId id="298" r:id="rId15"/>
    <p:sldId id="269" r:id="rId16"/>
    <p:sldId id="297" r:id="rId17"/>
    <p:sldId id="296"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5465" userDrawn="1">
          <p15:clr>
            <a:srgbClr val="A4A3A4"/>
          </p15:clr>
        </p15:guide>
        <p15:guide id="7"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5C0000"/>
    <a:srgbClr val="CCCCCC"/>
    <a:srgbClr val="FF9966"/>
    <a:srgbClr val="00B0F0"/>
    <a:srgbClr val="92D050"/>
    <a:srgbClr val="77E2ED"/>
    <a:srgbClr val="84A3E0"/>
    <a:srgbClr val="3366CC"/>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69" autoAdjust="0"/>
    <p:restoredTop sz="96641" autoAdjust="0"/>
  </p:normalViewPr>
  <p:slideViewPr>
    <p:cSldViewPr snapToGrid="0" snapToObjects="1">
      <p:cViewPr>
        <p:scale>
          <a:sx n="80" d="100"/>
          <a:sy n="80" d="100"/>
        </p:scale>
        <p:origin x="668" y="160"/>
      </p:cViewPr>
      <p:guideLst>
        <p:guide pos="5465"/>
        <p:guide orient="horz" pos="1620"/>
      </p:guideLst>
    </p:cSldViewPr>
  </p:slideViewPr>
  <p:notesTextViewPr>
    <p:cViewPr>
      <p:scale>
        <a:sx n="100" d="100"/>
        <a:sy n="100" d="100"/>
      </p:scale>
      <p:origin x="0" y="0"/>
    </p:cViewPr>
  </p:notesTextViewPr>
  <p:notesViewPr>
    <p:cSldViewPr snapToGrid="0" snapToObjects="1">
      <p:cViewPr varScale="1">
        <p:scale>
          <a:sx n="121" d="100"/>
          <a:sy n="121" d="100"/>
        </p:scale>
        <p:origin x="507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C8E2DC-4F3A-424D-9396-EF778B63584C}" type="datetimeFigureOut">
              <a:rPr lang="en-US" smtClean="0"/>
              <a:t>12/11/2019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0C254-8A55-D042-B65F-25B8C5B6D8AF}" type="slidenum">
              <a:rPr lang="en-US" smtClean="0"/>
              <a:t>‹#›</a:t>
            </a:fld>
            <a:endParaRPr lang="en-US"/>
          </a:p>
        </p:txBody>
      </p:sp>
    </p:spTree>
    <p:extLst>
      <p:ext uri="{BB962C8B-B14F-4D97-AF65-F5344CB8AC3E}">
        <p14:creationId xmlns:p14="http://schemas.microsoft.com/office/powerpoint/2010/main" val="17774320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8313" y="1597819"/>
            <a:ext cx="7772400" cy="427831"/>
          </a:xfrm>
        </p:spPr>
        <p:txBody>
          <a:bodyPr>
            <a:normAutofit/>
          </a:bodyPr>
          <a:lstStyle>
            <a:lvl1pPr algn="l">
              <a:defRPr sz="3600" b="1" i="0">
                <a:latin typeface="Helvetica" pitchFamily="2" charset="0"/>
              </a:defRPr>
            </a:lvl1pPr>
          </a:lstStyle>
          <a:p>
            <a:r>
              <a:rPr lang="en-US" dirty="0"/>
              <a:t>Title</a:t>
            </a:r>
          </a:p>
        </p:txBody>
      </p:sp>
      <p:sp>
        <p:nvSpPr>
          <p:cNvPr id="3" name="Subtitle 2"/>
          <p:cNvSpPr>
            <a:spLocks noGrp="1"/>
          </p:cNvSpPr>
          <p:nvPr>
            <p:ph type="subTitle" idx="1"/>
          </p:nvPr>
        </p:nvSpPr>
        <p:spPr>
          <a:xfrm>
            <a:off x="468313" y="2038350"/>
            <a:ext cx="7772400" cy="1143000"/>
          </a:xfrm>
        </p:spPr>
        <p:txBody>
          <a:bodyPr>
            <a:noAutofit/>
          </a:bodyPr>
          <a:lstStyle>
            <a:lvl1pPr marL="0" indent="0" algn="l">
              <a:buNone/>
              <a:defRPr sz="1800">
                <a:solidFill>
                  <a:schemeClr val="tx1"/>
                </a:solidFill>
                <a:latin typeface="Helvetica"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ubtitle 2"/>
          <p:cNvSpPr txBox="1">
            <a:spLocks/>
          </p:cNvSpPr>
          <p:nvPr userDrawn="1"/>
        </p:nvSpPr>
        <p:spPr>
          <a:xfrm>
            <a:off x="711200" y="2374900"/>
            <a:ext cx="7772400" cy="228600"/>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Font typeface="Arial"/>
              <a:buNone/>
              <a:defRPr sz="1800" kern="1200">
                <a:solidFill>
                  <a:schemeClr val="tx1"/>
                </a:solidFill>
                <a:latin typeface="Century Gothic" panose="020B0502020202020204" pitchFamily="34" charset="0"/>
                <a:ea typeface="+mn-ea"/>
                <a:cs typeface="+mn-cs"/>
              </a:defRPr>
            </a:lvl1pPr>
            <a:lvl2pPr marL="457200" indent="0" algn="ctr" defTabSz="457200" rtl="0" eaLnBrk="1" latinLnBrk="0" hangingPunct="1">
              <a:spcBef>
                <a:spcPct val="20000"/>
              </a:spcBef>
              <a:buFont typeface="Arial"/>
              <a:buNone/>
              <a:defRPr sz="2000" kern="1200">
                <a:solidFill>
                  <a:schemeClr val="tx1">
                    <a:tint val="75000"/>
                  </a:schemeClr>
                </a:solidFill>
                <a:latin typeface="Helvetica" pitchFamily="34" charset="0"/>
                <a:ea typeface="+mn-ea"/>
                <a:cs typeface="+mn-cs"/>
              </a:defRPr>
            </a:lvl2pPr>
            <a:lvl3pPr marL="914400" indent="0" algn="ctr" defTabSz="457200" rtl="0" eaLnBrk="1" latinLnBrk="0" hangingPunct="1">
              <a:spcBef>
                <a:spcPct val="20000"/>
              </a:spcBef>
              <a:buFont typeface="Arial"/>
              <a:buNone/>
              <a:defRPr sz="1800" kern="1200">
                <a:solidFill>
                  <a:schemeClr val="tx1">
                    <a:tint val="75000"/>
                  </a:schemeClr>
                </a:solidFill>
                <a:latin typeface="Helvetica" pitchFamily="34" charset="0"/>
                <a:ea typeface="+mn-ea"/>
                <a:cs typeface="+mn-cs"/>
              </a:defRPr>
            </a:lvl3pPr>
            <a:lvl4pPr marL="1371600" indent="0" algn="ctr" defTabSz="457200" rtl="0" eaLnBrk="1" latinLnBrk="0" hangingPunct="1">
              <a:spcBef>
                <a:spcPct val="20000"/>
              </a:spcBef>
              <a:buFont typeface="Arial"/>
              <a:buNone/>
              <a:defRPr sz="1600" kern="1200">
                <a:solidFill>
                  <a:schemeClr val="tx1">
                    <a:tint val="75000"/>
                  </a:schemeClr>
                </a:solidFill>
                <a:latin typeface="Helvetica" pitchFamily="34" charset="0"/>
                <a:ea typeface="+mn-ea"/>
                <a:cs typeface="+mn-cs"/>
              </a:defRPr>
            </a:lvl4pPr>
            <a:lvl5pPr marL="1828800" indent="0" algn="ctr" defTabSz="457200" rtl="0" eaLnBrk="1" latinLnBrk="0" hangingPunct="1">
              <a:spcBef>
                <a:spcPct val="20000"/>
              </a:spcBef>
              <a:buFont typeface="Arial"/>
              <a:buNone/>
              <a:defRPr sz="1600" kern="1200">
                <a:solidFill>
                  <a:schemeClr val="tx1">
                    <a:tint val="75000"/>
                  </a:schemeClr>
                </a:solidFill>
                <a:latin typeface="Helvetica" pitchFamily="34"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200" dirty="0"/>
          </a:p>
        </p:txBody>
      </p:sp>
    </p:spTree>
    <p:extLst>
      <p:ext uri="{BB962C8B-B14F-4D97-AF65-F5344CB8AC3E}">
        <p14:creationId xmlns:p14="http://schemas.microsoft.com/office/powerpoint/2010/main" val="3466716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426" y="1200151"/>
            <a:ext cx="8196262" cy="3394472"/>
          </a:xfrm>
        </p:spPr>
        <p:txBody>
          <a:bodyPr>
            <a:normAutofit/>
          </a:bodyPr>
          <a:lstStyle>
            <a:lvl1pPr marL="342900" indent="-342900">
              <a:buFont typeface="Wingdings" pitchFamily="2" charset="2"/>
              <a:buChar char="§"/>
              <a:defRPr sz="2400">
                <a:latin typeface="Helvetica" pitchFamily="34" charset="0"/>
              </a:defRPr>
            </a:lvl1pPr>
          </a:lstStyle>
          <a:p>
            <a:pPr lvl="0"/>
            <a:r>
              <a:rPr lang="en-US" dirty="0"/>
              <a:t>Click to edit Master text styles</a:t>
            </a:r>
          </a:p>
        </p:txBody>
      </p:sp>
      <p:sp>
        <p:nvSpPr>
          <p:cNvPr id="9" name="Rectangle 8"/>
          <p:cNvSpPr/>
          <p:nvPr userDrawn="1"/>
        </p:nvSpPr>
        <p:spPr>
          <a:xfrm>
            <a:off x="765955" y="260719"/>
            <a:ext cx="3369413" cy="369332"/>
          </a:xfrm>
          <a:prstGeom prst="rect">
            <a:avLst/>
          </a:prstGeom>
        </p:spPr>
        <p:txBody>
          <a:bodyPr wrap="square">
            <a:spAutoFit/>
          </a:bodyPr>
          <a:lstStyle/>
          <a:p>
            <a:endParaRPr lang="en-US" dirty="0">
              <a:solidFill>
                <a:schemeClr val="tx1">
                  <a:lumMod val="50000"/>
                  <a:lumOff val="50000"/>
                </a:schemeClr>
              </a:solidFill>
              <a:latin typeface="Century Gothic" panose="020B0502020202020204" pitchFamily="34" charset="0"/>
              <a:cs typeface="Helvetica"/>
            </a:endParaRPr>
          </a:p>
        </p:txBody>
      </p:sp>
      <p:sp>
        <p:nvSpPr>
          <p:cNvPr id="7" name="Title Placeholder 1">
            <a:extLst>
              <a:ext uri="{FF2B5EF4-FFF2-40B4-BE49-F238E27FC236}">
                <a16:creationId xmlns:a16="http://schemas.microsoft.com/office/drawing/2014/main" id="{8F2A6944-2AAF-2243-A508-10D1CD464E58}"/>
              </a:ext>
            </a:extLst>
          </p:cNvPr>
          <p:cNvSpPr>
            <a:spLocks noGrp="1"/>
          </p:cNvSpPr>
          <p:nvPr>
            <p:ph type="title"/>
          </p:nvPr>
        </p:nvSpPr>
        <p:spPr>
          <a:xfrm>
            <a:off x="479426" y="199747"/>
            <a:ext cx="8196262" cy="857250"/>
          </a:xfrm>
          <a:prstGeom prst="rect">
            <a:avLst/>
          </a:prstGeom>
        </p:spPr>
        <p:txBody>
          <a:bodyPr vert="horz" lIns="0" tIns="45720" rIns="91440" bIns="45720" rtlCol="0" anchor="ctr">
            <a:normAutofit/>
          </a:bodyPr>
          <a:lstStyle/>
          <a:p>
            <a:r>
              <a:rPr lang="en-US" dirty="0"/>
              <a:t>Click to edit Master title style</a:t>
            </a:r>
          </a:p>
        </p:txBody>
      </p:sp>
      <p:sp>
        <p:nvSpPr>
          <p:cNvPr id="10" name="Slide Number Placeholder 5">
            <a:extLst>
              <a:ext uri="{FF2B5EF4-FFF2-40B4-BE49-F238E27FC236}">
                <a16:creationId xmlns:a16="http://schemas.microsoft.com/office/drawing/2014/main" id="{4CEA680D-4D94-3B49-87FD-1DEF1C17E2C9}"/>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375185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6" y="199747"/>
            <a:ext cx="8196262" cy="857250"/>
          </a:xfrm>
        </p:spPr>
        <p:txBody>
          <a:bodyPr>
            <a:normAutofit/>
          </a:bodyPr>
          <a:lstStyle>
            <a:lvl1pPr algn="l">
              <a:defRPr sz="2800">
                <a:solidFill>
                  <a:schemeClr val="bg1">
                    <a:lumMod val="50000"/>
                  </a:schemeClr>
                </a:solidFill>
                <a:latin typeface="Helvetica" pitchFamily="2" charset="0"/>
              </a:defRPr>
            </a:lvl1pPr>
          </a:lstStyle>
          <a:p>
            <a:r>
              <a:rPr lang="en-US" dirty="0"/>
              <a:t>Click to edit Master title style</a:t>
            </a:r>
          </a:p>
        </p:txBody>
      </p:sp>
      <p:sp>
        <p:nvSpPr>
          <p:cNvPr id="3" name="Content Placeholder 2"/>
          <p:cNvSpPr>
            <a:spLocks noGrp="1"/>
          </p:cNvSpPr>
          <p:nvPr>
            <p:ph sz="half" idx="1"/>
          </p:nvPr>
        </p:nvSpPr>
        <p:spPr>
          <a:xfrm>
            <a:off x="479426" y="1200151"/>
            <a:ext cx="4016374" cy="3394472"/>
          </a:xfrm>
        </p:spPr>
        <p:txBody>
          <a:bodyPr>
            <a:normAutofit/>
          </a:bodyPr>
          <a:lstStyle>
            <a:lvl1pPr marL="342900" indent="-342900">
              <a:buFont typeface="Wingdings" pitchFamily="2" charset="2"/>
              <a:buChar cha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27488" cy="3394472"/>
          </a:xfrm>
        </p:spPr>
        <p:txBody>
          <a:bodyPr>
            <a:normAutofit/>
          </a:bodyPr>
          <a:lstStyle>
            <a:lvl1pPr marL="342900" indent="-342900">
              <a:buFont typeface="Wingdings" pitchFamily="2" charset="2"/>
              <a:buChar cha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F0EDD82A-633F-7F47-9347-A2F0FDECD924}"/>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126804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2AB09B-057A-FB4A-82DD-BE4DF2D43397}"/>
              </a:ext>
            </a:extLst>
          </p:cNvPr>
          <p:cNvSpPr>
            <a:spLocks noGrp="1"/>
          </p:cNvSpPr>
          <p:nvPr>
            <p:ph type="title"/>
          </p:nvPr>
        </p:nvSpPr>
        <p:spPr>
          <a:xfrm>
            <a:off x="479426" y="199747"/>
            <a:ext cx="8196262" cy="857250"/>
          </a:xfrm>
          <a:prstGeom prst="rect">
            <a:avLst/>
          </a:prstGeom>
        </p:spPr>
        <p:txBody>
          <a:bodyPr vert="horz" lIns="0" tIns="45720" rIns="91440" bIns="45720" rtlCol="0" anchor="ctr">
            <a:normAutofit/>
          </a:bodyPr>
          <a:lstStyle/>
          <a:p>
            <a:r>
              <a:rPr lang="en-US" dirty="0"/>
              <a:t>Click to edit Master title style</a:t>
            </a:r>
          </a:p>
        </p:txBody>
      </p:sp>
      <p:sp>
        <p:nvSpPr>
          <p:cNvPr id="6" name="Slide Number Placeholder 5">
            <a:extLst>
              <a:ext uri="{FF2B5EF4-FFF2-40B4-BE49-F238E27FC236}">
                <a16:creationId xmlns:a16="http://schemas.microsoft.com/office/drawing/2014/main" id="{54D373AC-8633-CA43-9025-54CEB753A1A5}"/>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367125390"/>
      </p:ext>
    </p:extLst>
  </p:cSld>
  <p:clrMapOvr>
    <a:masterClrMapping/>
  </p:clrMapOvr>
  <p:extLst>
    <p:ext uri="{DCECCB84-F9BA-43D5-87BE-67443E8EF086}">
      <p15:sldGuideLst xmlns:p15="http://schemas.microsoft.com/office/powerpoint/2012/main">
        <p15:guide id="1" pos="295" userDrawn="1">
          <p15:clr>
            <a:srgbClr val="FBAE40"/>
          </p15:clr>
        </p15:guide>
        <p15:guide id="2" pos="5465"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6" y="199747"/>
            <a:ext cx="8196262" cy="857250"/>
          </a:xfrm>
          <a:prstGeom prst="rect">
            <a:avLst/>
          </a:prstGeom>
        </p:spPr>
        <p:txBody>
          <a:bodyPr vert="horz" lIns="0" tIns="45720" rIns="9000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79426" y="1200151"/>
            <a:ext cx="8196262" cy="3394472"/>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a:xfrm>
            <a:off x="-6350" y="4978173"/>
            <a:ext cx="9150350" cy="169043"/>
          </a:xfrm>
          <a:prstGeom prst="rect">
            <a:avLst/>
          </a:prstGeom>
          <a:solidFill>
            <a:srgbClr val="CCC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2969" y="4958990"/>
            <a:ext cx="8625840" cy="200055"/>
          </a:xfrm>
          <a:prstGeom prst="rect">
            <a:avLst/>
          </a:prstGeom>
        </p:spPr>
        <p:txBody>
          <a:bodyPr wrap="square">
            <a:spAutoFit/>
          </a:bodyPr>
          <a:lstStyle/>
          <a:p>
            <a:r>
              <a:rPr lang="en-US" sz="700" dirty="0">
                <a:solidFill>
                  <a:schemeClr val="bg1"/>
                </a:solidFill>
                <a:latin typeface="Helvetica" pitchFamily="34" charset="0"/>
                <a:ea typeface="ＭＳ Ｐゴシック" charset="0"/>
                <a:cs typeface="Arial" panose="020B0604020202020204" pitchFamily="34" charset="0"/>
                <a:sym typeface="Helvetica Light" charset="0"/>
              </a:rPr>
              <a:t>© Copyright 2019 Tesla Motors, Inc. All rights reserved. Proprietary and Confidential Business Information.  </a:t>
            </a:r>
          </a:p>
        </p:txBody>
      </p:sp>
      <p:sp>
        <p:nvSpPr>
          <p:cNvPr id="9" name="Slide Number Placeholder 5"/>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pic>
        <p:nvPicPr>
          <p:cNvPr id="6" name="Picture 5">
            <a:extLst>
              <a:ext uri="{FF2B5EF4-FFF2-40B4-BE49-F238E27FC236}">
                <a16:creationId xmlns:a16="http://schemas.microsoft.com/office/drawing/2014/main" id="{8034D26D-AE52-F342-8E0C-67EC5AB25C25}"/>
              </a:ext>
            </a:extLst>
          </p:cNvPr>
          <p:cNvPicPr>
            <a:picLocks noChangeAspect="1"/>
          </p:cNvPicPr>
          <p:nvPr userDrawn="1"/>
        </p:nvPicPr>
        <p:blipFill>
          <a:blip r:embed="rId6"/>
          <a:stretch>
            <a:fillRect/>
          </a:stretch>
        </p:blipFill>
        <p:spPr>
          <a:xfrm>
            <a:off x="7876407" y="199747"/>
            <a:ext cx="799281" cy="102719"/>
          </a:xfrm>
          <a:prstGeom prst="rect">
            <a:avLst/>
          </a:prstGeom>
        </p:spPr>
      </p:pic>
      <p:sp>
        <p:nvSpPr>
          <p:cNvPr id="14" name="Rectangle 13">
            <a:extLst>
              <a:ext uri="{FF2B5EF4-FFF2-40B4-BE49-F238E27FC236}">
                <a16:creationId xmlns:a16="http://schemas.microsoft.com/office/drawing/2014/main" id="{26B5621B-7D3B-D849-BB9E-3966232874EC}"/>
              </a:ext>
            </a:extLst>
          </p:cNvPr>
          <p:cNvSpPr/>
          <p:nvPr userDrawn="1"/>
        </p:nvSpPr>
        <p:spPr>
          <a:xfrm>
            <a:off x="7876407" y="2"/>
            <a:ext cx="799282" cy="62824"/>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252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457200" rtl="0" eaLnBrk="1" latinLnBrk="0" hangingPunct="1">
        <a:spcBef>
          <a:spcPct val="0"/>
        </a:spcBef>
        <a:buNone/>
        <a:defRPr sz="2800" kern="1200">
          <a:solidFill>
            <a:schemeClr val="bg1">
              <a:lumMod val="50000"/>
            </a:schemeClr>
          </a:solidFill>
          <a:latin typeface="Helvetica" pitchFamily="2" charset="0"/>
          <a:ea typeface="+mj-ea"/>
          <a:cs typeface="+mj-cs"/>
        </a:defRPr>
      </a:lvl1pPr>
    </p:titleStyle>
    <p:bodyStyle>
      <a:lvl1pPr marL="342900" indent="-342900" algn="l" defTabSz="457200" rtl="0" eaLnBrk="1" latinLnBrk="0" hangingPunct="1">
        <a:spcBef>
          <a:spcPct val="20000"/>
        </a:spcBef>
        <a:buFont typeface="Wingdings" pitchFamily="2" charset="2"/>
        <a:buChar char="§"/>
        <a:defRPr sz="2400" kern="1200">
          <a:solidFill>
            <a:schemeClr val="tx1"/>
          </a:solidFill>
          <a:latin typeface="Helvetica" pitchFamily="34"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Helvetica" pitchFamily="34"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Helvetica" pitchFamily="34" charset="0"/>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Helvetica" pitchFamily="34" charset="0"/>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Helvetica"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userDrawn="1">
          <p15:clr>
            <a:srgbClr val="F26B43"/>
          </p15:clr>
        </p15:guide>
        <p15:guide id="2" pos="5465" userDrawn="1">
          <p15:clr>
            <a:srgbClr val="F26B43"/>
          </p15:clr>
        </p15:guide>
        <p15:guide id="3" orient="horz" pos="12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4FA7-12B2-B64C-B12E-E88C7FFA5DAA}"/>
              </a:ext>
            </a:extLst>
          </p:cNvPr>
          <p:cNvSpPr>
            <a:spLocks noGrp="1"/>
          </p:cNvSpPr>
          <p:nvPr>
            <p:ph type="ctrTitle"/>
          </p:nvPr>
        </p:nvSpPr>
        <p:spPr>
          <a:xfrm>
            <a:off x="468312" y="431075"/>
            <a:ext cx="8192361" cy="1815736"/>
          </a:xfrm>
        </p:spPr>
        <p:txBody>
          <a:bodyPr>
            <a:normAutofit/>
          </a:bodyPr>
          <a:lstStyle/>
          <a:p>
            <a:r>
              <a:rPr lang="en-US" sz="3200" dirty="0" smtClean="0">
                <a:solidFill>
                  <a:srgbClr val="C00000"/>
                </a:solidFill>
              </a:rPr>
              <a:t>Metals Dashboards and LG M48F </a:t>
            </a:r>
            <a:br>
              <a:rPr lang="en-US" sz="3200" dirty="0" smtClean="0">
                <a:solidFill>
                  <a:srgbClr val="C00000"/>
                </a:solidFill>
              </a:rPr>
            </a:br>
            <a:r>
              <a:rPr lang="en-US" sz="3200" dirty="0" smtClean="0">
                <a:solidFill>
                  <a:srgbClr val="C00000"/>
                </a:solidFill>
              </a:rPr>
              <a:t>Supply Plan Overview</a:t>
            </a:r>
            <a:endParaRPr lang="en-US" sz="3200" dirty="0">
              <a:solidFill>
                <a:srgbClr val="C00000"/>
              </a:solidFill>
            </a:endParaRPr>
          </a:p>
        </p:txBody>
      </p:sp>
      <p:sp>
        <p:nvSpPr>
          <p:cNvPr id="3" name="Subtitle 2">
            <a:extLst>
              <a:ext uri="{FF2B5EF4-FFF2-40B4-BE49-F238E27FC236}">
                <a16:creationId xmlns:a16="http://schemas.microsoft.com/office/drawing/2014/main" id="{4A8906DD-8725-CC4C-8E75-0E4637BF4A49}"/>
              </a:ext>
            </a:extLst>
          </p:cNvPr>
          <p:cNvSpPr>
            <a:spLocks noGrp="1"/>
          </p:cNvSpPr>
          <p:nvPr>
            <p:ph type="subTitle" idx="1"/>
          </p:nvPr>
        </p:nvSpPr>
        <p:spPr>
          <a:xfrm>
            <a:off x="468313" y="2354959"/>
            <a:ext cx="7772400" cy="880984"/>
          </a:xfrm>
        </p:spPr>
        <p:txBody>
          <a:bodyPr/>
          <a:lstStyle/>
          <a:p>
            <a:r>
              <a:rPr lang="en-GB" sz="2000" dirty="0" smtClean="0">
                <a:solidFill>
                  <a:schemeClr val="bg1">
                    <a:lumMod val="50000"/>
                  </a:schemeClr>
                </a:solidFill>
              </a:rPr>
              <a:t>Chiemi Kato</a:t>
            </a:r>
          </a:p>
          <a:p>
            <a:r>
              <a:rPr lang="en-GB" sz="2000" dirty="0" smtClean="0">
                <a:solidFill>
                  <a:schemeClr val="bg1">
                    <a:lumMod val="50000"/>
                  </a:schemeClr>
                </a:solidFill>
              </a:rPr>
              <a:t>December 2019</a:t>
            </a:r>
          </a:p>
        </p:txBody>
      </p:sp>
    </p:spTree>
    <p:extLst>
      <p:ext uri="{BB962C8B-B14F-4D97-AF65-F5344CB8AC3E}">
        <p14:creationId xmlns:p14="http://schemas.microsoft.com/office/powerpoint/2010/main" val="4904211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39" y="602694"/>
            <a:ext cx="8196262" cy="625753"/>
          </a:xfrm>
        </p:spPr>
        <p:txBody>
          <a:bodyPr>
            <a:normAutofit fontScale="90000"/>
          </a:bodyPr>
          <a:lstStyle/>
          <a:p>
            <a:r>
              <a:rPr lang="en-US" dirty="0" smtClean="0"/>
              <a:t>Nickel Price Forecasting Using Regression</a:t>
            </a:r>
            <a:br>
              <a:rPr lang="en-US" dirty="0" smtClean="0"/>
            </a:br>
            <a:r>
              <a:rPr lang="en-US" sz="2200" dirty="0" smtClean="0"/>
              <a:t>Process/Improvements/Benefits</a:t>
            </a: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10</a:t>
            </a:fld>
            <a:r>
              <a:rPr lang="en-US" smtClean="0"/>
              <a:t> </a:t>
            </a:r>
            <a:endParaRPr lang="en-US" dirty="0"/>
          </a:p>
        </p:txBody>
      </p:sp>
      <p:sp>
        <p:nvSpPr>
          <p:cNvPr id="6" name="TextBox 5"/>
          <p:cNvSpPr txBox="1"/>
          <p:nvPr/>
        </p:nvSpPr>
        <p:spPr>
          <a:xfrm>
            <a:off x="269715" y="1170959"/>
            <a:ext cx="5006176" cy="3539430"/>
          </a:xfrm>
          <a:prstGeom prst="rect">
            <a:avLst/>
          </a:prstGeom>
          <a:noFill/>
        </p:spPr>
        <p:txBody>
          <a:bodyPr wrap="square" rtlCol="0">
            <a:spAutoFit/>
          </a:bodyPr>
          <a:lstStyle/>
          <a:p>
            <a:r>
              <a:rPr lang="en-US" sz="1600" dirty="0" smtClean="0">
                <a:latin typeface="Calibri" panose="020F0502020204030204" pitchFamily="34" charset="0"/>
                <a:cs typeface="Calibri" panose="020F0502020204030204" pitchFamily="34" charset="0"/>
              </a:rPr>
              <a:t>- Model assumes serially correlated daily pricings (</a:t>
            </a:r>
            <a:r>
              <a:rPr lang="en-US" sz="1600" dirty="0" err="1" smtClean="0">
                <a:latin typeface="Calibri" panose="020F0502020204030204" pitchFamily="34" charset="0"/>
                <a:cs typeface="Calibri" panose="020F0502020204030204" pitchFamily="34" charset="0"/>
              </a:rPr>
              <a:t>ie</a:t>
            </a:r>
            <a:r>
              <a:rPr lang="en-US" sz="1600" dirty="0" smtClean="0">
                <a:latin typeface="Calibri" panose="020F0502020204030204" pitchFamily="34" charset="0"/>
                <a:cs typeface="Calibri" panose="020F0502020204030204" pitchFamily="34" charset="0"/>
              </a:rPr>
              <a:t> yesterday’s Nickel price has a relationship to today’s price)</a:t>
            </a:r>
          </a:p>
          <a:p>
            <a:r>
              <a:rPr lang="en-US" sz="1600" dirty="0" smtClean="0">
                <a:latin typeface="Calibri" panose="020F0502020204030204" pitchFamily="34" charset="0"/>
                <a:cs typeface="Calibri" panose="020F0502020204030204" pitchFamily="34" charset="0"/>
              </a:rPr>
              <a:t>-Automated data pipeline implements</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webscraping</a:t>
            </a:r>
            <a:r>
              <a:rPr lang="en-US" sz="1600" dirty="0" smtClean="0">
                <a:latin typeface="Calibri" panose="020F0502020204030204" pitchFamily="34" charset="0"/>
                <a:cs typeface="Calibri" panose="020F0502020204030204" pitchFamily="34" charset="0"/>
              </a:rPr>
              <a:t> from LME website itself</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automated data cleaning/preprocessing (time reformatting for business days) </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automated parameter optimization through grid searching (matrix iterations) </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automated database updates that recreate the visualizations every time the model is run</a:t>
            </a:r>
          </a:p>
          <a:p>
            <a:endParaRPr lang="en-US" sz="1600" dirty="0" smtClean="0">
              <a:latin typeface="Calibri" panose="020F0502020204030204" pitchFamily="34" charset="0"/>
              <a:cs typeface="Calibri" panose="020F0502020204030204" pitchFamily="34" charset="0"/>
            </a:endParaRPr>
          </a:p>
          <a:p>
            <a:r>
              <a:rPr lang="en-US" sz="1600" dirty="0" smtClean="0">
                <a:latin typeface="Calibri" panose="020F0502020204030204" pitchFamily="34" charset="0"/>
                <a:cs typeface="Calibri" panose="020F0502020204030204" pitchFamily="34" charset="0"/>
              </a:rPr>
              <a:t>-Provides an additional tool for Sarah and team to use </a:t>
            </a:r>
            <a:r>
              <a:rPr lang="en-US" sz="1600" b="1" u="sng" dirty="0" smtClean="0">
                <a:latin typeface="Calibri" panose="020F0502020204030204" pitchFamily="34" charset="0"/>
                <a:cs typeface="Calibri" panose="020F0502020204030204" pitchFamily="34" charset="0"/>
              </a:rPr>
              <a:t>alongside other tools </a:t>
            </a:r>
            <a:r>
              <a:rPr lang="en-US" sz="1600" dirty="0" smtClean="0">
                <a:latin typeface="Calibri" panose="020F0502020204030204" pitchFamily="34" charset="0"/>
                <a:cs typeface="Calibri" panose="020F0502020204030204" pitchFamily="34" charset="0"/>
              </a:rPr>
              <a:t>to help make educated guesses to inform business strategy </a:t>
            </a:r>
            <a:endParaRPr lang="en-US" sz="1600"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380315" y="1506259"/>
            <a:ext cx="3679270" cy="2628901"/>
          </a:xfrm>
          <a:prstGeom prst="rect">
            <a:avLst/>
          </a:prstGeom>
        </p:spPr>
      </p:pic>
    </p:spTree>
    <p:extLst>
      <p:ext uri="{BB962C8B-B14F-4D97-AF65-F5344CB8AC3E}">
        <p14:creationId xmlns:p14="http://schemas.microsoft.com/office/powerpoint/2010/main" val="2584298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11</a:t>
            </a:fld>
            <a:r>
              <a:rPr lang="en-US" smtClean="0"/>
              <a:t> </a:t>
            </a:r>
            <a:endParaRPr lang="en-US" dirty="0"/>
          </a:p>
        </p:txBody>
      </p:sp>
    </p:spTree>
    <p:extLst>
      <p:ext uri="{BB962C8B-B14F-4D97-AF65-F5344CB8AC3E}">
        <p14:creationId xmlns:p14="http://schemas.microsoft.com/office/powerpoint/2010/main" val="2698801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156754"/>
            <a:ext cx="8196262" cy="4437869"/>
          </a:xfrm>
        </p:spPr>
        <p:txBody>
          <a:bodyPr>
            <a:normAutofit fontScale="92500" lnSpcReduction="10000"/>
          </a:bodyPr>
          <a:lstStyle/>
          <a:p>
            <a:pPr marL="914400" lvl="1" indent="-457200">
              <a:buFont typeface="+mj-lt"/>
              <a:buAutoNum type="arabicPeriod"/>
            </a:pPr>
            <a:r>
              <a:rPr lang="en-US" dirty="0" smtClean="0"/>
              <a:t>Background &amp; Challenges</a:t>
            </a:r>
          </a:p>
          <a:p>
            <a:pPr marL="914400" lvl="2" indent="0">
              <a:buNone/>
            </a:pPr>
            <a:endParaRPr lang="en-US" dirty="0" smtClean="0"/>
          </a:p>
          <a:p>
            <a:pPr lvl="2"/>
            <a:r>
              <a:rPr lang="en-US" dirty="0" smtClean="0"/>
              <a:t>Background: LG has been working with Tesla for around a decade on small volume battery operations like </a:t>
            </a:r>
            <a:r>
              <a:rPr lang="en-US" dirty="0" err="1" smtClean="0"/>
              <a:t>Powerwall</a:t>
            </a:r>
            <a:r>
              <a:rPr lang="en-US" dirty="0"/>
              <a:t> </a:t>
            </a:r>
            <a:endParaRPr lang="en-US" dirty="0" smtClean="0"/>
          </a:p>
          <a:p>
            <a:pPr lvl="3"/>
            <a:r>
              <a:rPr lang="en-US" dirty="0" smtClean="0"/>
              <a:t>In late 2018 they signed a deal with Tesla for their first mass production assembly of battery products at </a:t>
            </a:r>
            <a:r>
              <a:rPr lang="en-US" dirty="0" err="1" smtClean="0"/>
              <a:t>Gigafactory</a:t>
            </a:r>
            <a:r>
              <a:rPr lang="en-US" dirty="0" smtClean="0"/>
              <a:t> 3</a:t>
            </a:r>
          </a:p>
          <a:p>
            <a:pPr lvl="2"/>
            <a:r>
              <a:rPr lang="en-US" dirty="0" smtClean="0"/>
              <a:t>When I joined the project in September, I was assigned to work on the M48F supply ramp up plan there were many things to be improved -- really was no framework for how we were to communicate and collaborate with LG on a PRODUCTION LEVEL</a:t>
            </a:r>
          </a:p>
          <a:p>
            <a:pPr lvl="2"/>
            <a:r>
              <a:rPr lang="en-US" dirty="0" smtClean="0"/>
              <a:t>At that time, we were provided with limited monthly information about cell supply and component capacity</a:t>
            </a:r>
          </a:p>
          <a:p>
            <a:pPr lvl="2"/>
            <a:r>
              <a:rPr lang="en-US" dirty="0" smtClean="0"/>
              <a:t>CHALLENGE: There was no framework for communication or operational analysis between Tesla and LG and we weren’t exactly sure how our vehicle production and sale would be impacted by LG’s production capacity</a:t>
            </a:r>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12</a:t>
            </a:fld>
            <a:r>
              <a:rPr lang="en-US" smtClean="0"/>
              <a:t> </a:t>
            </a:r>
            <a:endParaRPr lang="en-US" dirty="0"/>
          </a:p>
        </p:txBody>
      </p:sp>
    </p:spTree>
    <p:extLst>
      <p:ext uri="{BB962C8B-B14F-4D97-AF65-F5344CB8AC3E}">
        <p14:creationId xmlns:p14="http://schemas.microsoft.com/office/powerpoint/2010/main" val="3414337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normAutofit/>
          </a:bodyPr>
          <a:lstStyle/>
          <a:p>
            <a:r>
              <a:rPr lang="en-US" dirty="0"/>
              <a:t>3</a:t>
            </a:r>
            <a:r>
              <a:rPr lang="en-US" dirty="0" smtClean="0"/>
              <a:t>. Outcome </a:t>
            </a:r>
            <a:r>
              <a:rPr lang="en-US" dirty="0"/>
              <a:t>– What is the improvement  -</a:t>
            </a:r>
            <a:r>
              <a:rPr lang="en-US" dirty="0" smtClean="0"/>
              <a:t>DEMO</a:t>
            </a:r>
          </a:p>
          <a:p>
            <a:pPr lvl="1"/>
            <a:r>
              <a:rPr lang="en-US" dirty="0" smtClean="0"/>
              <a:t>Show toggles…and walk through the PIPELINE of how information gets filtered into SUMMARY page</a:t>
            </a:r>
          </a:p>
          <a:p>
            <a:pPr lvl="1"/>
            <a:r>
              <a:rPr lang="en-US" dirty="0" smtClean="0"/>
              <a:t>How I taught myself the operations by learning from the excel file (EXAMPLES)</a:t>
            </a:r>
          </a:p>
          <a:p>
            <a:pPr lvl="1"/>
            <a:r>
              <a:rPr lang="en-US" dirty="0" smtClean="0"/>
              <a:t>I </a:t>
            </a:r>
            <a:r>
              <a:rPr lang="en-US" dirty="0"/>
              <a:t>was able to </a:t>
            </a:r>
            <a:r>
              <a:rPr lang="en-US" dirty="0" smtClean="0"/>
              <a:t>gather information from different sides of the production </a:t>
            </a:r>
            <a:r>
              <a:rPr lang="en-US" dirty="0"/>
              <a:t>to create detailed SP for other teams to understand and use as tools to simulate their own </a:t>
            </a:r>
            <a:r>
              <a:rPr lang="en-US" dirty="0" smtClean="0"/>
              <a:t>ideas</a:t>
            </a:r>
            <a:endParaRPr lang="en-US" dirty="0"/>
          </a:p>
          <a:p>
            <a:pPr lvl="1"/>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13</a:t>
            </a:fld>
            <a:r>
              <a:rPr lang="en-US" smtClean="0"/>
              <a:t> </a:t>
            </a:r>
            <a:endParaRPr lang="en-US" dirty="0"/>
          </a:p>
        </p:txBody>
      </p:sp>
    </p:spTree>
    <p:extLst>
      <p:ext uri="{BB962C8B-B14F-4D97-AF65-F5344CB8AC3E}">
        <p14:creationId xmlns:p14="http://schemas.microsoft.com/office/powerpoint/2010/main" val="3897964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39" y="602694"/>
            <a:ext cx="8196262" cy="625753"/>
          </a:xfrm>
        </p:spPr>
        <p:txBody>
          <a:bodyPr>
            <a:normAutofit fontScale="90000"/>
          </a:bodyPr>
          <a:lstStyle/>
          <a:p>
            <a:r>
              <a:rPr lang="en-US" dirty="0" smtClean="0"/>
              <a:t>Demo – Web Scrape</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14</a:t>
            </a:fld>
            <a:r>
              <a:rPr lang="en-US"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5570"/>
            <a:ext cx="4572000" cy="31955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899" y="958055"/>
            <a:ext cx="4800600" cy="3200400"/>
          </a:xfrm>
          <a:prstGeom prst="rect">
            <a:avLst/>
          </a:prstGeom>
        </p:spPr>
      </p:pic>
    </p:spTree>
    <p:extLst>
      <p:ext uri="{BB962C8B-B14F-4D97-AF65-F5344CB8AC3E}">
        <p14:creationId xmlns:p14="http://schemas.microsoft.com/office/powerpoint/2010/main" val="1808287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lgn="r"/>
            <a:fld id="{31A15EAA-547D-4185-A4E0-DDC0B5B98EDA}" type="slidenum">
              <a:rPr lang="en-US" smtClean="0"/>
              <a:pPr algn="r"/>
              <a:t>2</a:t>
            </a:fld>
            <a:r>
              <a:rPr lang="en-US" smtClean="0"/>
              <a:t> </a:t>
            </a:r>
            <a:endParaRPr lang="en-US" dirty="0"/>
          </a:p>
        </p:txBody>
      </p:sp>
      <p:sp>
        <p:nvSpPr>
          <p:cNvPr id="5" name="Title 2"/>
          <p:cNvSpPr txBox="1">
            <a:spLocks/>
          </p:cNvSpPr>
          <p:nvPr/>
        </p:nvSpPr>
        <p:spPr>
          <a:xfrm>
            <a:off x="431276" y="314107"/>
            <a:ext cx="8515299" cy="474650"/>
          </a:xfrm>
          <a:prstGeom prst="rect">
            <a:avLst/>
          </a:prstGeom>
        </p:spPr>
        <p:txBody>
          <a:bodyPr vert="horz" wrap="square" lIns="68580" tIns="34290" rIns="68580" bIns="34290" rtlCol="0" anchor="ctr">
            <a:noAutofit/>
          </a:bodyPr>
          <a:lstStyle>
            <a:lvl1pPr algn="l" defTabSz="609585" rtl="0" eaLnBrk="1" latinLnBrk="0" hangingPunct="1">
              <a:spcBef>
                <a:spcPct val="0"/>
              </a:spcBef>
              <a:buNone/>
              <a:defRPr sz="3733" kern="1200">
                <a:solidFill>
                  <a:schemeClr val="bg1">
                    <a:lumMod val="50000"/>
                  </a:schemeClr>
                </a:solidFill>
                <a:latin typeface="Century Gothic" panose="020B0502020202020204" pitchFamily="34" charset="0"/>
                <a:ea typeface="+mj-ea"/>
                <a:cs typeface="+mj-cs"/>
              </a:defRPr>
            </a:lvl1pPr>
          </a:lstStyle>
          <a:p>
            <a:pPr lvl="0">
              <a:defRPr/>
            </a:pPr>
            <a:r>
              <a:rPr lang="en-US" sz="2100" dirty="0" smtClean="0">
                <a:solidFill>
                  <a:srgbClr val="C00000"/>
                </a:solidFill>
                <a:latin typeface="+mj-lt"/>
              </a:rPr>
              <a:t>Introduction</a:t>
            </a:r>
            <a:endParaRPr lang="en-US" sz="2100" b="1" dirty="0">
              <a:solidFill>
                <a:srgbClr val="C00000"/>
              </a:solidFill>
              <a:latin typeface="+mj-lt"/>
              <a:cs typeface="Calibri" panose="020F0502020204030204" pitchFamily="34" charset="0"/>
            </a:endParaRPr>
          </a:p>
        </p:txBody>
      </p:sp>
      <p:sp>
        <p:nvSpPr>
          <p:cNvPr id="6" name="TextBox 5"/>
          <p:cNvSpPr txBox="1"/>
          <p:nvPr/>
        </p:nvSpPr>
        <p:spPr>
          <a:xfrm>
            <a:off x="431276" y="1402059"/>
            <a:ext cx="4063830" cy="2939266"/>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latin typeface="Calibri" panose="020F0502020204030204" pitchFamily="34" charset="0"/>
                <a:cs typeface="Calibri" panose="020F0502020204030204" pitchFamily="34" charset="0"/>
              </a:rPr>
              <a:t>LG </a:t>
            </a:r>
            <a:r>
              <a:rPr lang="en-US" sz="1400" b="1" dirty="0" err="1">
                <a:latin typeface="Calibri" panose="020F0502020204030204" pitchFamily="34" charset="0"/>
                <a:cs typeface="Calibri" panose="020F0502020204030204" pitchFamily="34" charset="0"/>
              </a:rPr>
              <a:t>Chem</a:t>
            </a:r>
            <a:r>
              <a:rPr lang="en-US"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signed a contract to produce batteries for Tesla products at GF3 in late 2018. </a:t>
            </a:r>
          </a:p>
          <a:p>
            <a:pPr marL="671513" lvl="1"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Our team started working with LG </a:t>
            </a:r>
            <a:r>
              <a:rPr lang="en-US" sz="1200" dirty="0" err="1">
                <a:latin typeface="Calibri" panose="020F0502020204030204" pitchFamily="34" charset="0"/>
                <a:cs typeface="Calibri" panose="020F0502020204030204" pitchFamily="34" charset="0"/>
              </a:rPr>
              <a:t>Chem</a:t>
            </a:r>
            <a:r>
              <a:rPr lang="en-US" sz="1200" dirty="0">
                <a:latin typeface="Calibri" panose="020F0502020204030204" pitchFamily="34" charset="0"/>
                <a:cs typeface="Calibri" panose="020F0502020204030204" pitchFamily="34" charset="0"/>
              </a:rPr>
              <a:t> on this project ____</a:t>
            </a:r>
          </a:p>
          <a:p>
            <a:pPr marL="671513" lvl="1" indent="-214313">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400" b="1" dirty="0">
                <a:latin typeface="Calibri" panose="020F0502020204030204" pitchFamily="34" charset="0"/>
                <a:cs typeface="Calibri" panose="020F0502020204030204" pitchFamily="34" charset="0"/>
              </a:rPr>
              <a:t>Challenges</a:t>
            </a:r>
            <a:r>
              <a:rPr lang="en-US" sz="1200" dirty="0">
                <a:latin typeface="Calibri" panose="020F0502020204030204" pitchFamily="34" charset="0"/>
                <a:cs typeface="Calibri" panose="020F0502020204030204" pitchFamily="34" charset="0"/>
              </a:rPr>
              <a:t>: </a:t>
            </a:r>
          </a:p>
          <a:p>
            <a:pPr marL="671513" lvl="1"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No framework for communication or operational analysis between Tesla and LG </a:t>
            </a:r>
          </a:p>
          <a:p>
            <a:pPr marL="671513" lvl="1"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We weren’t exactly sure how our vehicle production and sale would be impacted by LG’s production capacity</a:t>
            </a:r>
          </a:p>
          <a:p>
            <a:pPr lvl="1"/>
            <a:endParaRPr lang="en-US" sz="1400" dirty="0">
              <a:latin typeface="Calibri" panose="020F0502020204030204" pitchFamily="34" charset="0"/>
              <a:cs typeface="Calibri" panose="020F0502020204030204" pitchFamily="34" charset="0"/>
            </a:endParaRPr>
          </a:p>
          <a:p>
            <a:pPr lvl="1"/>
            <a:endParaRPr lang="en-US" sz="1200" b="1"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a:p>
            <a:endParaRPr lang="en-US" sz="1050" dirty="0">
              <a:latin typeface="Calibri" panose="020F0502020204030204" pitchFamily="34" charset="0"/>
              <a:cs typeface="Calibri" panose="020F0502020204030204" pitchFamily="34" charset="0"/>
            </a:endParaRPr>
          </a:p>
        </p:txBody>
      </p:sp>
      <p:sp>
        <p:nvSpPr>
          <p:cNvPr id="7" name="TextBox 6"/>
          <p:cNvSpPr txBox="1"/>
          <p:nvPr/>
        </p:nvSpPr>
        <p:spPr>
          <a:xfrm>
            <a:off x="431277" y="1063466"/>
            <a:ext cx="4063830" cy="338554"/>
          </a:xfrm>
          <a:prstGeom prst="rect">
            <a:avLst/>
          </a:prstGeom>
          <a:noFill/>
        </p:spPr>
        <p:txBody>
          <a:bodyPr wrap="square" rtlCol="0" anchor="ctr">
            <a:noAutofit/>
          </a:bodyPr>
          <a:lstStyle/>
          <a:p>
            <a:pPr algn="ctr"/>
            <a:r>
              <a:rPr lang="en-US" sz="1500" b="1" dirty="0">
                <a:latin typeface="Calibri" panose="020F0502020204030204" pitchFamily="34" charset="0"/>
                <a:cs typeface="Calibri" panose="020F0502020204030204" pitchFamily="34" charset="0"/>
              </a:rPr>
              <a:t>LG M48F Supply Plan</a:t>
            </a:r>
            <a:endParaRPr lang="en-US" sz="1500" b="1" i="1" baseline="-25000" dirty="0">
              <a:latin typeface="Calibri" panose="020F0502020204030204" pitchFamily="34" charset="0"/>
              <a:cs typeface="Calibri" panose="020F0502020204030204" pitchFamily="34" charset="0"/>
            </a:endParaRPr>
          </a:p>
        </p:txBody>
      </p:sp>
      <p:cxnSp>
        <p:nvCxnSpPr>
          <p:cNvPr id="8" name="Straight Connector 7"/>
          <p:cNvCxnSpPr/>
          <p:nvPr/>
        </p:nvCxnSpPr>
        <p:spPr>
          <a:xfrm>
            <a:off x="431276" y="1352181"/>
            <a:ext cx="4063830" cy="0"/>
          </a:xfrm>
          <a:prstGeom prst="line">
            <a:avLst/>
          </a:prstGeom>
          <a:ln w="190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70768" y="1063466"/>
            <a:ext cx="4063830" cy="338554"/>
          </a:xfrm>
          <a:prstGeom prst="rect">
            <a:avLst/>
          </a:prstGeom>
          <a:noFill/>
        </p:spPr>
        <p:txBody>
          <a:bodyPr wrap="square" rtlCol="0" anchor="ctr">
            <a:noAutofit/>
          </a:bodyPr>
          <a:lstStyle/>
          <a:p>
            <a:pPr algn="ctr"/>
            <a:r>
              <a:rPr lang="en-US" sz="1500" b="1" dirty="0" smtClean="0">
                <a:latin typeface="Calibri" panose="020F0502020204030204" pitchFamily="34" charset="0"/>
                <a:cs typeface="Calibri" panose="020F0502020204030204" pitchFamily="34" charset="0"/>
              </a:rPr>
              <a:t>Metals Dashboards </a:t>
            </a:r>
            <a:endParaRPr lang="en-US" sz="1500" b="1" i="1" baseline="-25000" dirty="0">
              <a:latin typeface="Calibri" panose="020F0502020204030204" pitchFamily="34" charset="0"/>
              <a:cs typeface="Calibri" panose="020F0502020204030204" pitchFamily="34" charset="0"/>
            </a:endParaRPr>
          </a:p>
        </p:txBody>
      </p:sp>
      <p:cxnSp>
        <p:nvCxnSpPr>
          <p:cNvPr id="10" name="Straight Connector 9"/>
          <p:cNvCxnSpPr/>
          <p:nvPr/>
        </p:nvCxnSpPr>
        <p:spPr>
          <a:xfrm>
            <a:off x="4670767" y="1352181"/>
            <a:ext cx="4063830" cy="0"/>
          </a:xfrm>
          <a:prstGeom prst="line">
            <a:avLst/>
          </a:prstGeom>
          <a:ln w="190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670767" y="1402059"/>
            <a:ext cx="4063830" cy="1938992"/>
          </a:xfrm>
          <a:prstGeom prst="rect">
            <a:avLst/>
          </a:prstGeom>
          <a:noFill/>
        </p:spPr>
        <p:txBody>
          <a:bodyPr wrap="square" rtlCol="0">
            <a:spAutoFit/>
          </a:bodyPr>
          <a:lstStyle/>
          <a:p>
            <a:pPr marL="214313" indent="-214313">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Sarah </a:t>
            </a:r>
            <a:r>
              <a:rPr lang="en-US" sz="1400" dirty="0">
                <a:latin typeface="Calibri" panose="020F0502020204030204" pitchFamily="34" charset="0"/>
                <a:cs typeface="Calibri" panose="020F0502020204030204" pitchFamily="34" charset="0"/>
              </a:rPr>
              <a:t>was using </a:t>
            </a:r>
            <a:r>
              <a:rPr lang="en-US" sz="1400" dirty="0" smtClean="0">
                <a:latin typeface="Calibri" panose="020F0502020204030204" pitchFamily="34" charset="0"/>
                <a:cs typeface="Calibri" panose="020F0502020204030204" pitchFamily="34" charset="0"/>
              </a:rPr>
              <a:t>an </a:t>
            </a:r>
            <a:r>
              <a:rPr lang="en-US" sz="1400" b="1" dirty="0" smtClean="0">
                <a:latin typeface="Calibri" panose="020F0502020204030204" pitchFamily="34" charset="0"/>
                <a:cs typeface="Calibri" panose="020F0502020204030204" pitchFamily="34" charset="0"/>
              </a:rPr>
              <a:t>excel-based </a:t>
            </a:r>
            <a:r>
              <a:rPr lang="en-US" sz="1400" b="1" dirty="0">
                <a:latin typeface="Calibri" panose="020F0502020204030204" pitchFamily="34" charset="0"/>
                <a:cs typeface="Calibri" panose="020F0502020204030204" pitchFamily="34" charset="0"/>
              </a:rPr>
              <a:t>dashboard</a:t>
            </a:r>
            <a:r>
              <a:rPr lang="en-US" sz="1400" dirty="0">
                <a:latin typeface="Calibri" panose="020F0502020204030204" pitchFamily="34" charset="0"/>
                <a:cs typeface="Calibri" panose="020F0502020204030204" pitchFamily="34" charset="0"/>
              </a:rPr>
              <a:t> that came with a long list of constraints </a:t>
            </a:r>
            <a:endParaRPr lang="en-US" sz="1400" dirty="0" smtClean="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She asked for a transition to Power BI interface, which would allow for </a:t>
            </a:r>
            <a:r>
              <a:rPr lang="en-US" sz="1400" b="1" dirty="0" smtClean="0">
                <a:latin typeface="Calibri" panose="020F0502020204030204" pitchFamily="34" charset="0"/>
                <a:cs typeface="Calibri" panose="020F0502020204030204" pitchFamily="34" charset="0"/>
              </a:rPr>
              <a:t>interactivity</a:t>
            </a:r>
          </a:p>
          <a:p>
            <a:pPr marL="214313" indent="-214313">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400" b="1" dirty="0" smtClean="0">
                <a:latin typeface="Calibri" panose="020F0502020204030204" pitchFamily="34" charset="0"/>
                <a:cs typeface="Calibri" panose="020F0502020204030204" pitchFamily="34" charset="0"/>
              </a:rPr>
              <a:t>Challenges</a:t>
            </a:r>
            <a:r>
              <a:rPr lang="en-US" sz="1400" dirty="0" smtClean="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marL="671513" lvl="1" indent="-214313">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Time inefficient</a:t>
            </a:r>
          </a:p>
          <a:p>
            <a:pPr marL="671513" lvl="1" indent="-214313">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Not all the way functional tool</a:t>
            </a:r>
            <a:endParaRPr lang="en-US" sz="1200" dirty="0">
              <a:latin typeface="Calibri" panose="020F0502020204030204" pitchFamily="34" charset="0"/>
              <a:cs typeface="Calibri" panose="020F0502020204030204" pitchFamily="34" charset="0"/>
            </a:endParaRPr>
          </a:p>
          <a:p>
            <a:pPr marL="671513" lvl="1" indent="-214313">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8677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aturation sat="91000"/>
                    </a14:imgEffect>
                  </a14:imgLayer>
                </a14:imgProps>
              </a:ext>
              <a:ext uri="{28A0092B-C50C-407E-A947-70E740481C1C}">
                <a14:useLocalDpi xmlns:a14="http://schemas.microsoft.com/office/drawing/2010/main" val="0"/>
              </a:ext>
            </a:extLst>
          </a:blip>
          <a:stretch>
            <a:fillRect/>
          </a:stretch>
        </p:blipFill>
        <p:spPr>
          <a:xfrm>
            <a:off x="5905500" y="915570"/>
            <a:ext cx="2932113" cy="3508866"/>
          </a:xfrm>
        </p:spPr>
      </p:pic>
      <p:sp>
        <p:nvSpPr>
          <p:cNvPr id="3" name="Title 2"/>
          <p:cNvSpPr>
            <a:spLocks noGrp="1"/>
          </p:cNvSpPr>
          <p:nvPr>
            <p:ph type="title"/>
          </p:nvPr>
        </p:nvSpPr>
        <p:spPr>
          <a:xfrm>
            <a:off x="338139" y="602694"/>
            <a:ext cx="8196262" cy="625753"/>
          </a:xfrm>
        </p:spPr>
        <p:txBody>
          <a:bodyPr>
            <a:normAutofit fontScale="90000"/>
          </a:bodyPr>
          <a:lstStyle/>
          <a:p>
            <a:r>
              <a:rPr lang="en-US" dirty="0"/>
              <a:t/>
            </a:r>
            <a:br>
              <a:rPr lang="en-US" dirty="0"/>
            </a:br>
            <a:r>
              <a:rPr lang="en-US" dirty="0" smtClean="0">
                <a:solidFill>
                  <a:srgbClr val="C00000"/>
                </a:solidFill>
                <a:latin typeface="Calibri" panose="020F0502020204030204" pitchFamily="34" charset="0"/>
                <a:cs typeface="Calibri" panose="020F0502020204030204" pitchFamily="34" charset="0"/>
              </a:rPr>
              <a:t>LG M48F Supply Plan</a:t>
            </a:r>
            <a:r>
              <a:rPr lang="en-US" dirty="0"/>
              <a:t/>
            </a:r>
            <a:br>
              <a:rPr lang="en-US" dirty="0"/>
            </a:br>
            <a:r>
              <a:rPr lang="en-US" sz="2200" dirty="0" smtClean="0"/>
              <a:t>Process/Improvements</a:t>
            </a:r>
            <a:r>
              <a:rPr lang="en-US" dirty="0"/>
              <a:t/>
            </a:r>
            <a:br>
              <a:rPr lang="en-US" dirty="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3</a:t>
            </a:fld>
            <a:r>
              <a:rPr lang="en-US" smtClean="0"/>
              <a:t> </a:t>
            </a:r>
            <a:endParaRPr lang="en-US" dirty="0"/>
          </a:p>
        </p:txBody>
      </p:sp>
      <p:sp>
        <p:nvSpPr>
          <p:cNvPr id="2" name="TextBox 1"/>
          <p:cNvSpPr txBox="1"/>
          <p:nvPr/>
        </p:nvSpPr>
        <p:spPr>
          <a:xfrm>
            <a:off x="265311" y="915570"/>
            <a:ext cx="5099709" cy="3693319"/>
          </a:xfrm>
          <a:prstGeom prst="rect">
            <a:avLst/>
          </a:prstGeom>
          <a:noFill/>
        </p:spPr>
        <p:txBody>
          <a:bodyPr wrap="square" rtlCol="0">
            <a:spAutoFit/>
          </a:bodyPr>
          <a:lstStyle/>
          <a:p>
            <a:pPr marL="57150" indent="-57150">
              <a:buFont typeface="Arial" panose="020B0604020202020204" pitchFamily="34" charset="0"/>
              <a:buChar char="•"/>
            </a:pPr>
            <a:endParaRPr lang="en-US" dirty="0"/>
          </a:p>
          <a:p>
            <a:pPr marL="57150" lvl="1" indent="-57150">
              <a:buFont typeface="Arial" panose="020B0604020202020204" pitchFamily="34" charset="0"/>
              <a:buChar char="•"/>
            </a:pPr>
            <a:r>
              <a:rPr lang="en-US" b="1" dirty="0">
                <a:latin typeface="Calibri" panose="020F0502020204030204" pitchFamily="34" charset="0"/>
                <a:cs typeface="Calibri" panose="020F0502020204030204" pitchFamily="34" charset="0"/>
              </a:rPr>
              <a:t>Toggles</a:t>
            </a:r>
            <a:r>
              <a:rPr lang="en-US" dirty="0">
                <a:latin typeface="Calibri" panose="020F0502020204030204" pitchFamily="34" charset="0"/>
                <a:cs typeface="Calibri" panose="020F0502020204030204" pitchFamily="34" charset="0"/>
              </a:rPr>
              <a:t> to identify </a:t>
            </a:r>
            <a:r>
              <a:rPr lang="en-US" dirty="0" smtClean="0">
                <a:latin typeface="Calibri" panose="020F0502020204030204" pitchFamily="34" charset="0"/>
                <a:cs typeface="Calibri" panose="020F0502020204030204" pitchFamily="34" charset="0"/>
              </a:rPr>
              <a:t>and simulate how </a:t>
            </a:r>
            <a:r>
              <a:rPr lang="en-US" dirty="0">
                <a:latin typeface="Calibri" panose="020F0502020204030204" pitchFamily="34" charset="0"/>
                <a:cs typeface="Calibri" panose="020F0502020204030204" pitchFamily="34" charset="0"/>
              </a:rPr>
              <a:t>supply will be impacted by design changes</a:t>
            </a:r>
          </a:p>
          <a:p>
            <a:pPr marL="57150" lvl="1" indent="-57150">
              <a:buFont typeface="Arial" panose="020B0604020202020204" pitchFamily="34" charset="0"/>
              <a:buChar char="•"/>
            </a:pPr>
            <a:r>
              <a:rPr lang="en-US" dirty="0" smtClean="0">
                <a:latin typeface="Calibri" panose="020F0502020204030204" pitchFamily="34" charset="0"/>
                <a:cs typeface="Calibri" panose="020F0502020204030204" pitchFamily="34" charset="0"/>
              </a:rPr>
              <a:t>Set up </a:t>
            </a:r>
            <a:r>
              <a:rPr lang="en-US" b="1" dirty="0">
                <a:latin typeface="Calibri" panose="020F0502020204030204" pitchFamily="34" charset="0"/>
                <a:cs typeface="Calibri" panose="020F0502020204030204" pitchFamily="34" charset="0"/>
              </a:rPr>
              <a:t>framework</a:t>
            </a:r>
            <a:r>
              <a:rPr lang="en-US" dirty="0">
                <a:latin typeface="Calibri" panose="020F0502020204030204" pitchFamily="34" charset="0"/>
                <a:cs typeface="Calibri" panose="020F0502020204030204" pitchFamily="34" charset="0"/>
              </a:rPr>
              <a:t> for LG to be able to provide more </a:t>
            </a:r>
            <a:r>
              <a:rPr lang="en-US" dirty="0" smtClean="0">
                <a:latin typeface="Calibri" panose="020F0502020204030204" pitchFamily="34" charset="0"/>
                <a:cs typeface="Calibri" panose="020F0502020204030204" pitchFamily="34" charset="0"/>
              </a:rPr>
              <a:t>details (</a:t>
            </a:r>
            <a:r>
              <a:rPr lang="en-US" dirty="0" err="1" smtClean="0">
                <a:latin typeface="Calibri" panose="020F0502020204030204" pitchFamily="34" charset="0"/>
                <a:cs typeface="Calibri" panose="020F0502020204030204" pitchFamily="34" charset="0"/>
              </a:rPr>
              <a:t>ie</a:t>
            </a:r>
            <a:r>
              <a:rPr lang="en-US" dirty="0" smtClean="0">
                <a:latin typeface="Calibri" panose="020F0502020204030204" pitchFamily="34" charset="0"/>
                <a:cs typeface="Calibri" panose="020F0502020204030204" pitchFamily="34" charset="0"/>
              </a:rPr>
              <a:t> weekly </a:t>
            </a:r>
            <a:r>
              <a:rPr lang="en-US" dirty="0">
                <a:latin typeface="Calibri" panose="020F0502020204030204" pitchFamily="34" charset="0"/>
                <a:cs typeface="Calibri" panose="020F0502020204030204" pitchFamily="34" charset="0"/>
              </a:rPr>
              <a:t>production data and by assembly </a:t>
            </a:r>
            <a:r>
              <a:rPr lang="en-US" dirty="0" smtClean="0">
                <a:latin typeface="Calibri" panose="020F0502020204030204" pitchFamily="34" charset="0"/>
                <a:cs typeface="Calibri" panose="020F0502020204030204" pitchFamily="34" charset="0"/>
              </a:rPr>
              <a:t>line)</a:t>
            </a:r>
            <a:endParaRPr lang="en-US" dirty="0">
              <a:latin typeface="Calibri" panose="020F0502020204030204" pitchFamily="34" charset="0"/>
              <a:cs typeface="Calibri" panose="020F0502020204030204" pitchFamily="34" charset="0"/>
            </a:endParaRPr>
          </a:p>
          <a:p>
            <a:pPr marL="57150" lvl="1" indent="-57150">
              <a:buFont typeface="Arial" panose="020B0604020202020204" pitchFamily="34" charset="0"/>
              <a:buChar char="•"/>
            </a:pPr>
            <a:r>
              <a:rPr lang="en-US" dirty="0">
                <a:latin typeface="Calibri" panose="020F0502020204030204" pitchFamily="34" charset="0"/>
                <a:cs typeface="Calibri" panose="020F0502020204030204" pitchFamily="34" charset="0"/>
              </a:rPr>
              <a:t>Integrated/consolidated information from finance to provide different </a:t>
            </a:r>
            <a:r>
              <a:rPr lang="en-US" dirty="0" smtClean="0">
                <a:latin typeface="Calibri" panose="020F0502020204030204" pitchFamily="34" charset="0"/>
                <a:cs typeface="Calibri" panose="020F0502020204030204" pitchFamily="34" charset="0"/>
              </a:rPr>
              <a:t>demand-side </a:t>
            </a:r>
            <a:r>
              <a:rPr lang="en-US" dirty="0">
                <a:latin typeface="Calibri" panose="020F0502020204030204" pitchFamily="34" charset="0"/>
                <a:cs typeface="Calibri" panose="020F0502020204030204" pitchFamily="34" charset="0"/>
              </a:rPr>
              <a:t>scenarios</a:t>
            </a:r>
          </a:p>
          <a:p>
            <a:pPr marL="57150" lvl="1" indent="-57150">
              <a:buFont typeface="Arial" panose="020B0604020202020204" pitchFamily="34" charset="0"/>
              <a:buChar char="•"/>
            </a:pPr>
            <a:r>
              <a:rPr lang="en-US" dirty="0">
                <a:latin typeface="Calibri" panose="020F0502020204030204" pitchFamily="34" charset="0"/>
                <a:cs typeface="Calibri" panose="020F0502020204030204" pitchFamily="34" charset="0"/>
              </a:rPr>
              <a:t>Agreed with LG on a </a:t>
            </a:r>
            <a:r>
              <a:rPr lang="en-US" b="1" dirty="0">
                <a:latin typeface="Calibri" panose="020F0502020204030204" pitchFamily="34" charset="0"/>
                <a:cs typeface="Calibri" panose="020F0502020204030204" pitchFamily="34" charset="0"/>
              </a:rPr>
              <a:t>calendar formatting </a:t>
            </a:r>
            <a:r>
              <a:rPr lang="en-US" b="1" dirty="0" smtClean="0">
                <a:latin typeface="Calibri" panose="020F0502020204030204" pitchFamily="34" charset="0"/>
                <a:cs typeface="Calibri" panose="020F0502020204030204" pitchFamily="34" charset="0"/>
              </a:rPr>
              <a:t>structure </a:t>
            </a:r>
            <a:r>
              <a:rPr lang="en-US" dirty="0">
                <a:latin typeface="Calibri" panose="020F0502020204030204" pitchFamily="34" charset="0"/>
                <a:cs typeface="Calibri" panose="020F0502020204030204" pitchFamily="34" charset="0"/>
              </a:rPr>
              <a:t>and </a:t>
            </a:r>
            <a:r>
              <a:rPr lang="en-US" dirty="0" smtClean="0">
                <a:latin typeface="Calibri" panose="020F0502020204030204" pitchFamily="34" charset="0"/>
                <a:cs typeface="Calibri" panose="020F0502020204030204" pitchFamily="34" charset="0"/>
              </a:rPr>
              <a:t>also to </a:t>
            </a:r>
            <a:r>
              <a:rPr lang="en-US" dirty="0">
                <a:latin typeface="Calibri" panose="020F0502020204030204" pitchFamily="34" charset="0"/>
                <a:cs typeface="Calibri" panose="020F0502020204030204" pitchFamily="34" charset="0"/>
              </a:rPr>
              <a:t>pass the file back and forth </a:t>
            </a:r>
            <a:r>
              <a:rPr lang="en-US" dirty="0" smtClean="0">
                <a:latin typeface="Calibri" panose="020F0502020204030204" pitchFamily="34" charset="0"/>
                <a:cs typeface="Calibri" panose="020F0502020204030204" pitchFamily="34" charset="0"/>
              </a:rPr>
              <a:t>to improve process</a:t>
            </a:r>
            <a:endParaRPr lang="en-US" dirty="0">
              <a:latin typeface="Calibri" panose="020F0502020204030204" pitchFamily="34" charset="0"/>
              <a:cs typeface="Calibri" panose="020F0502020204030204" pitchFamily="34" charset="0"/>
            </a:endParaRPr>
          </a:p>
          <a:p>
            <a:pPr marL="57150" lvl="1" indent="-57150">
              <a:buFont typeface="Arial" panose="020B0604020202020204" pitchFamily="34" charset="0"/>
              <a:buChar char="•"/>
            </a:pPr>
            <a:r>
              <a:rPr lang="en-US" dirty="0">
                <a:latin typeface="Calibri" panose="020F0502020204030204" pitchFamily="34" charset="0"/>
                <a:cs typeface="Calibri" panose="020F0502020204030204" pitchFamily="34" charset="0"/>
              </a:rPr>
              <a:t>LG did the rest and I worked with them to improve and fix any errors from the new system</a:t>
            </a:r>
          </a:p>
        </p:txBody>
      </p:sp>
    </p:spTree>
    <p:extLst>
      <p:ext uri="{BB962C8B-B14F-4D97-AF65-F5344CB8AC3E}">
        <p14:creationId xmlns:p14="http://schemas.microsoft.com/office/powerpoint/2010/main" val="835307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normAutofit/>
          </a:bodyPr>
          <a:lstStyle/>
          <a:p>
            <a:pPr lvl="1"/>
            <a:endParaRPr lang="en-US" sz="1600" dirty="0"/>
          </a:p>
          <a:p>
            <a:pPr lvl="1"/>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4</a:t>
            </a:fld>
            <a:r>
              <a:rPr lang="en-US"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83" y="556015"/>
            <a:ext cx="8191921" cy="17082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79" y="2541771"/>
            <a:ext cx="7659190" cy="2145358"/>
          </a:xfrm>
          <a:prstGeom prst="rect">
            <a:avLst/>
          </a:prstGeom>
        </p:spPr>
      </p:pic>
    </p:spTree>
    <p:extLst>
      <p:ext uri="{BB962C8B-B14F-4D97-AF65-F5344CB8AC3E}">
        <p14:creationId xmlns:p14="http://schemas.microsoft.com/office/powerpoint/2010/main" val="1303296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lgn="r"/>
            <a:fld id="{31A15EAA-547D-4185-A4E0-DDC0B5B98EDA}" type="slidenum">
              <a:rPr lang="en-US" smtClean="0"/>
              <a:pPr algn="r"/>
              <a:t>5</a:t>
            </a:fld>
            <a:r>
              <a:rPr lang="en-US" smtClean="0"/>
              <a:t> </a:t>
            </a:r>
            <a:endParaRPr lang="en-US" dirty="0"/>
          </a:p>
        </p:txBody>
      </p:sp>
      <p:sp>
        <p:nvSpPr>
          <p:cNvPr id="3" name="TextBox 2"/>
          <p:cNvSpPr txBox="1"/>
          <p:nvPr/>
        </p:nvSpPr>
        <p:spPr>
          <a:xfrm>
            <a:off x="544452" y="369948"/>
            <a:ext cx="2893421" cy="430887"/>
          </a:xfrm>
          <a:prstGeom prst="rect">
            <a:avLst/>
          </a:prstGeom>
          <a:noFill/>
        </p:spPr>
        <p:txBody>
          <a:bodyPr wrap="none" rtlCol="0">
            <a:spAutoFit/>
          </a:bodyPr>
          <a:lstStyle/>
          <a:p>
            <a:r>
              <a:rPr lang="en-US" sz="2200" dirty="0" smtClean="0">
                <a:solidFill>
                  <a:srgbClr val="C00000"/>
                </a:solidFill>
                <a:latin typeface="Calibri" panose="020F0502020204030204" pitchFamily="34" charset="0"/>
                <a:cs typeface="Calibri" panose="020F0502020204030204" pitchFamily="34" charset="0"/>
              </a:rPr>
              <a:t>Outcome/Final Benefits</a:t>
            </a:r>
            <a:endParaRPr lang="en-US" sz="2200" dirty="0"/>
          </a:p>
        </p:txBody>
      </p:sp>
      <p:sp>
        <p:nvSpPr>
          <p:cNvPr id="19" name="TextBox 18"/>
          <p:cNvSpPr txBox="1"/>
          <p:nvPr/>
        </p:nvSpPr>
        <p:spPr>
          <a:xfrm>
            <a:off x="431276" y="1402059"/>
            <a:ext cx="8244412" cy="1831271"/>
          </a:xfrm>
          <a:prstGeom prst="rect">
            <a:avLst/>
          </a:prstGeom>
          <a:noFill/>
        </p:spPr>
        <p:txBody>
          <a:bodyPr wrap="square" rtlCol="0">
            <a:spAutoFit/>
          </a:bodyPr>
          <a:lstStyle/>
          <a:p>
            <a:pPr marL="671513" lvl="1" indent="-214313">
              <a:buFont typeface="Arial" panose="020B0604020202020204" pitchFamily="34" charset="0"/>
              <a:buChar char="•"/>
            </a:pPr>
            <a:endParaRPr lang="en-US" sz="1050" dirty="0" smtClean="0">
              <a:latin typeface="Calibri" panose="020F0502020204030204" pitchFamily="34" charset="0"/>
              <a:cs typeface="Calibri" panose="020F0502020204030204" pitchFamily="34" charset="0"/>
            </a:endParaRPr>
          </a:p>
          <a:p>
            <a:pPr marL="569913" lvl="1" indent="-112713">
              <a:buFontTx/>
              <a:buChar char="-"/>
            </a:pPr>
            <a:r>
              <a:rPr lang="en-US" sz="2000" dirty="0" smtClean="0">
                <a:latin typeface="Calibri" panose="020F0502020204030204" pitchFamily="34" charset="0"/>
                <a:cs typeface="Calibri" panose="020F0502020204030204" pitchFamily="34" charset="0"/>
              </a:rPr>
              <a:t>There is now </a:t>
            </a:r>
            <a:r>
              <a:rPr lang="en-US" sz="2000" dirty="0">
                <a:latin typeface="Calibri" panose="020F0502020204030204" pitchFamily="34" charset="0"/>
                <a:cs typeface="Calibri" panose="020F0502020204030204" pitchFamily="34" charset="0"/>
              </a:rPr>
              <a:t>a </a:t>
            </a:r>
            <a:r>
              <a:rPr lang="en-US" sz="2000" b="1" dirty="0" smtClean="0">
                <a:latin typeface="Calibri" panose="020F0502020204030204" pitchFamily="34" charset="0"/>
                <a:cs typeface="Calibri" panose="020F0502020204030204" pitchFamily="34" charset="0"/>
              </a:rPr>
              <a:t>detailed framework</a:t>
            </a:r>
            <a:r>
              <a:rPr lang="en-US" sz="2000" dirty="0" smtClean="0">
                <a:latin typeface="Calibri" panose="020F0502020204030204" pitchFamily="34" charset="0"/>
                <a:cs typeface="Calibri" panose="020F0502020204030204" pitchFamily="34" charset="0"/>
              </a:rPr>
              <a:t> and </a:t>
            </a:r>
            <a:r>
              <a:rPr lang="en-US" sz="2000" b="1" dirty="0" smtClean="0">
                <a:latin typeface="Calibri" panose="020F0502020204030204" pitchFamily="34" charset="0"/>
                <a:cs typeface="Calibri" panose="020F0502020204030204" pitchFamily="34" charset="0"/>
              </a:rPr>
              <a:t>unified platform</a:t>
            </a:r>
            <a:r>
              <a:rPr lang="en-US" sz="2000" dirty="0" smtClean="0">
                <a:latin typeface="Calibri" panose="020F0502020204030204" pitchFamily="34" charset="0"/>
                <a:cs typeface="Calibri" panose="020F0502020204030204" pitchFamily="34" charset="0"/>
              </a:rPr>
              <a:t> for teams to </a:t>
            </a:r>
            <a:r>
              <a:rPr lang="en-US" sz="2000" dirty="0">
                <a:latin typeface="Calibri" panose="020F0502020204030204" pitchFamily="34" charset="0"/>
                <a:cs typeface="Calibri" panose="020F0502020204030204" pitchFamily="34" charset="0"/>
              </a:rPr>
              <a:t>simulate </a:t>
            </a:r>
            <a:r>
              <a:rPr lang="en-US" sz="2000" dirty="0" smtClean="0">
                <a:latin typeface="Calibri" panose="020F0502020204030204" pitchFamily="34" charset="0"/>
                <a:cs typeface="Calibri" panose="020F0502020204030204" pitchFamily="34" charset="0"/>
              </a:rPr>
              <a:t>and evaluate their own ideas </a:t>
            </a:r>
          </a:p>
          <a:p>
            <a:pPr marL="569913" lvl="1" indent="-112713">
              <a:buFontTx/>
              <a:buChar char="-"/>
            </a:pPr>
            <a:r>
              <a:rPr lang="en-US" sz="2000" dirty="0" smtClean="0">
                <a:latin typeface="Calibri" panose="020F0502020204030204" pitchFamily="34" charset="0"/>
                <a:cs typeface="Calibri" panose="020F0502020204030204" pitchFamily="34" charset="0"/>
              </a:rPr>
              <a:t>Improves interdepartmental and inter-company </a:t>
            </a:r>
            <a:r>
              <a:rPr lang="en-US" sz="2000" b="1" dirty="0" smtClean="0">
                <a:latin typeface="Calibri" panose="020F0502020204030204" pitchFamily="34" charset="0"/>
                <a:cs typeface="Calibri" panose="020F0502020204030204" pitchFamily="34" charset="0"/>
              </a:rPr>
              <a:t>communication</a:t>
            </a:r>
            <a:r>
              <a:rPr lang="en-US" sz="2000" dirty="0" smtClean="0">
                <a:latin typeface="Calibri" panose="020F0502020204030204" pitchFamily="34" charset="0"/>
                <a:cs typeface="Calibri" panose="020F0502020204030204" pitchFamily="34" charset="0"/>
              </a:rPr>
              <a:t> and </a:t>
            </a:r>
            <a:r>
              <a:rPr lang="en-US" sz="2000" b="1" dirty="0" smtClean="0">
                <a:latin typeface="Calibri" panose="020F0502020204030204" pitchFamily="34" charset="0"/>
                <a:cs typeface="Calibri" panose="020F0502020204030204" pitchFamily="34" charset="0"/>
              </a:rPr>
              <a:t>understanding</a:t>
            </a:r>
            <a:endParaRPr lang="en-US" sz="1200" b="1"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a:p>
            <a:endParaRPr lang="en-US"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4892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39" y="746876"/>
            <a:ext cx="8196262" cy="481571"/>
          </a:xfrm>
        </p:spPr>
        <p:txBody>
          <a:bodyPr>
            <a:normAutofit fontScale="90000"/>
          </a:bodyPr>
          <a:lstStyle/>
          <a:p>
            <a:r>
              <a:rPr lang="en-US" dirty="0" smtClean="0">
                <a:solidFill>
                  <a:srgbClr val="C00000"/>
                </a:solidFill>
                <a:latin typeface="Calibri" panose="020F0502020204030204" pitchFamily="34" charset="0"/>
                <a:cs typeface="Calibri" panose="020F0502020204030204" pitchFamily="34" charset="0"/>
              </a:rPr>
              <a:t>Metals Dashboards</a:t>
            </a:r>
            <a:r>
              <a:rPr lang="en-US" dirty="0"/>
              <a:t/>
            </a:r>
            <a:br>
              <a:rPr lang="en-US" dirty="0"/>
            </a:br>
            <a:r>
              <a:rPr lang="en-US" sz="2200" dirty="0"/>
              <a:t>Process/Improvements</a:t>
            </a:r>
            <a:r>
              <a:rPr lang="en-US" dirty="0"/>
              <a:t/>
            </a:r>
            <a:br>
              <a:rPr lang="en-US" dirty="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6</a:t>
            </a:fld>
            <a:r>
              <a:rPr lang="en-US" smtClean="0"/>
              <a:t> </a:t>
            </a:r>
            <a:endParaRPr lang="en-US" dirty="0"/>
          </a:p>
        </p:txBody>
      </p:sp>
      <p:sp>
        <p:nvSpPr>
          <p:cNvPr id="2" name="TextBox 1"/>
          <p:cNvSpPr txBox="1"/>
          <p:nvPr/>
        </p:nvSpPr>
        <p:spPr>
          <a:xfrm>
            <a:off x="265311" y="915570"/>
            <a:ext cx="5099709" cy="2308324"/>
          </a:xfrm>
          <a:prstGeom prst="rect">
            <a:avLst/>
          </a:prstGeom>
          <a:noFill/>
        </p:spPr>
        <p:txBody>
          <a:bodyPr wrap="square" rtlCol="0">
            <a:spAutoFit/>
          </a:bodyPr>
          <a:lstStyle/>
          <a:p>
            <a:pPr marL="60325" lvl="2">
              <a:buNone/>
            </a:pPr>
            <a:endParaRPr lang="en-US" sz="1600" dirty="0" smtClean="0">
              <a:latin typeface="Calibri" panose="020F0502020204030204" pitchFamily="34" charset="0"/>
              <a:cs typeface="Calibri" panose="020F0502020204030204" pitchFamily="34" charset="0"/>
            </a:endParaRPr>
          </a:p>
          <a:p>
            <a:pPr marL="60325" lvl="2">
              <a:buNone/>
            </a:pPr>
            <a:r>
              <a:rPr lang="en-US" sz="1600" dirty="0" smtClean="0">
                <a:latin typeface="Calibri" panose="020F0502020204030204" pitchFamily="34" charset="0"/>
                <a:cs typeface="Calibri" panose="020F0502020204030204" pitchFamily="34" charset="0"/>
              </a:rPr>
              <a:t>- Restructured </a:t>
            </a:r>
            <a:r>
              <a:rPr lang="en-US" sz="1600" dirty="0" smtClean="0">
                <a:latin typeface="Calibri" panose="020F0502020204030204" pitchFamily="34" charset="0"/>
                <a:cs typeface="Calibri" panose="020F0502020204030204" pitchFamily="34" charset="0"/>
              </a:rPr>
              <a:t>the way source files were </a:t>
            </a:r>
            <a:r>
              <a:rPr lang="en-US" sz="1600" dirty="0" smtClean="0">
                <a:latin typeface="Calibri" panose="020F0502020204030204" pitchFamily="34" charset="0"/>
                <a:cs typeface="Calibri" panose="020F0502020204030204" pitchFamily="34" charset="0"/>
              </a:rPr>
              <a:t>stored (</a:t>
            </a:r>
            <a:r>
              <a:rPr lang="en-US" sz="1600" b="1" dirty="0" smtClean="0">
                <a:latin typeface="Calibri" panose="020F0502020204030204" pitchFamily="34" charset="0"/>
                <a:cs typeface="Calibri" panose="020F0502020204030204" pitchFamily="34" charset="0"/>
              </a:rPr>
              <a:t>SQLite database</a:t>
            </a:r>
            <a:r>
              <a:rPr lang="en-US" sz="1600" dirty="0" smtClean="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so that visualizations would not be disrupted with </a:t>
            </a:r>
            <a:r>
              <a:rPr lang="en-US" sz="1600" dirty="0" smtClean="0">
                <a:latin typeface="Calibri" panose="020F0502020204030204" pitchFamily="34" charset="0"/>
                <a:cs typeface="Calibri" panose="020F0502020204030204" pitchFamily="34" charset="0"/>
              </a:rPr>
              <a:t>data updates</a:t>
            </a:r>
            <a:endParaRPr lang="en-US" sz="1600" dirty="0" smtClean="0">
              <a:latin typeface="Calibri" panose="020F0502020204030204" pitchFamily="34" charset="0"/>
              <a:cs typeface="Calibri" panose="020F0502020204030204" pitchFamily="34" charset="0"/>
            </a:endParaRPr>
          </a:p>
          <a:p>
            <a:pPr marL="60325" lvl="2">
              <a:buNone/>
            </a:pPr>
            <a:r>
              <a:rPr lang="en-US" sz="1600" b="1" dirty="0" smtClean="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Used </a:t>
            </a:r>
            <a:r>
              <a:rPr lang="en-US" sz="1600" dirty="0">
                <a:latin typeface="Calibri" panose="020F0502020204030204" pitchFamily="34" charset="0"/>
                <a:cs typeface="Calibri" panose="020F0502020204030204" pitchFamily="34" charset="0"/>
              </a:rPr>
              <a:t>python to </a:t>
            </a:r>
            <a:r>
              <a:rPr lang="en-US" sz="1600" b="1" dirty="0" smtClean="0">
                <a:latin typeface="Calibri" panose="020F0502020204030204" pitchFamily="34" charset="0"/>
                <a:cs typeface="Calibri" panose="020F0502020204030204" pitchFamily="34" charset="0"/>
              </a:rPr>
              <a:t>automate </a:t>
            </a:r>
            <a:r>
              <a:rPr lang="en-US" sz="1600" b="1" dirty="0">
                <a:latin typeface="Calibri" panose="020F0502020204030204" pitchFamily="34" charset="0"/>
                <a:cs typeface="Calibri" panose="020F0502020204030204" pitchFamily="34" charset="0"/>
              </a:rPr>
              <a:t>the data </a:t>
            </a:r>
            <a:r>
              <a:rPr lang="en-US" sz="1600" b="1" dirty="0" smtClean="0">
                <a:latin typeface="Calibri" panose="020F0502020204030204" pitchFamily="34" charset="0"/>
                <a:cs typeface="Calibri" panose="020F0502020204030204" pitchFamily="34" charset="0"/>
              </a:rPr>
              <a:t>cleaning </a:t>
            </a:r>
            <a:r>
              <a:rPr lang="en-US" sz="1600" b="1" dirty="0" smtClean="0">
                <a:latin typeface="Calibri" panose="020F0502020204030204" pitchFamily="34" charset="0"/>
                <a:cs typeface="Calibri" panose="020F0502020204030204" pitchFamily="34" charset="0"/>
              </a:rPr>
              <a:t>and </a:t>
            </a:r>
            <a:r>
              <a:rPr lang="en-US" sz="1600" b="1" dirty="0" smtClean="0">
                <a:latin typeface="Calibri" panose="020F0502020204030204" pitchFamily="34" charset="0"/>
                <a:cs typeface="Calibri" panose="020F0502020204030204" pitchFamily="34" charset="0"/>
              </a:rPr>
              <a:t>transformations </a:t>
            </a:r>
            <a:r>
              <a:rPr lang="en-US" sz="1600" dirty="0" smtClean="0">
                <a:latin typeface="Calibri" panose="020F0502020204030204" pitchFamily="34" charset="0"/>
                <a:cs typeface="Calibri" panose="020F0502020204030204" pitchFamily="34" charset="0"/>
              </a:rPr>
              <a:t>before loading to Power BI</a:t>
            </a:r>
          </a:p>
          <a:p>
            <a:pPr marL="60325" lvl="2">
              <a:buNone/>
            </a:pPr>
            <a:r>
              <a:rPr lang="en-US" sz="1600" dirty="0" smtClean="0">
                <a:latin typeface="Calibri" panose="020F0502020204030204" pitchFamily="34" charset="0"/>
                <a:cs typeface="Calibri" panose="020F0502020204030204" pitchFamily="34" charset="0"/>
              </a:rPr>
              <a:t>- Utilized </a:t>
            </a:r>
            <a:r>
              <a:rPr lang="en-US" sz="1600" b="1" dirty="0" smtClean="0">
                <a:latin typeface="Calibri" panose="020F0502020204030204" pitchFamily="34" charset="0"/>
                <a:cs typeface="Calibri" panose="020F0502020204030204" pitchFamily="34" charset="0"/>
              </a:rPr>
              <a:t>SharePoint/Power BI integration </a:t>
            </a:r>
            <a:r>
              <a:rPr lang="en-US" sz="1600" dirty="0" smtClean="0">
                <a:latin typeface="Calibri" panose="020F0502020204030204" pitchFamily="34" charset="0"/>
                <a:cs typeface="Calibri" panose="020F0502020204030204" pitchFamily="34" charset="0"/>
              </a:rPr>
              <a:t>by hosting the visualization in SharePoint Battery GSM page </a:t>
            </a:r>
            <a:endParaRPr lang="en-US" sz="1600" dirty="0" smtClean="0">
              <a:latin typeface="Calibri" panose="020F0502020204030204" pitchFamily="34" charset="0"/>
              <a:cs typeface="Calibri" panose="020F0502020204030204" pitchFamily="34" charset="0"/>
            </a:endParaRPr>
          </a:p>
          <a:p>
            <a:pPr marL="60325" lvl="2">
              <a:buNone/>
            </a:pPr>
            <a:endParaRPr lang="en-US" sz="1600" dirty="0">
              <a:latin typeface="Calibri" panose="020F0502020204030204" pitchFamily="34" charset="0"/>
              <a:cs typeface="Calibri" panose="020F0502020204030204" pitchFamily="34" charset="0"/>
            </a:endParaRPr>
          </a:p>
        </p:txBody>
      </p:sp>
      <p:pic>
        <p:nvPicPr>
          <p:cNvPr id="8"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4644" y="3492118"/>
            <a:ext cx="889757" cy="748122"/>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729" y="3534650"/>
            <a:ext cx="1193505" cy="663058"/>
          </a:xfrm>
          <a:prstGeom prst="rect">
            <a:avLst/>
          </a:prstGeom>
        </p:spPr>
      </p:pic>
      <p:sp>
        <p:nvSpPr>
          <p:cNvPr id="10" name="Right Arrow 9"/>
          <p:cNvSpPr/>
          <p:nvPr/>
        </p:nvSpPr>
        <p:spPr>
          <a:xfrm>
            <a:off x="6822584" y="3600914"/>
            <a:ext cx="786304"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5729" y="617441"/>
            <a:ext cx="3298825" cy="2472353"/>
          </a:xfrm>
          <a:prstGeom prst="rect">
            <a:avLst/>
          </a:prstGeom>
        </p:spPr>
      </p:pic>
    </p:spTree>
    <p:extLst>
      <p:ext uri="{BB962C8B-B14F-4D97-AF65-F5344CB8AC3E}">
        <p14:creationId xmlns:p14="http://schemas.microsoft.com/office/powerpoint/2010/main" val="2410491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426" y="0"/>
            <a:ext cx="8196262" cy="961087"/>
          </a:xfrm>
        </p:spPr>
        <p:txBody>
          <a:bodyPr>
            <a:normAutofit/>
          </a:bodyPr>
          <a:lstStyle/>
          <a:p>
            <a:r>
              <a:rPr lang="en-US" sz="2100" dirty="0" smtClean="0">
                <a:solidFill>
                  <a:srgbClr val="C00000"/>
                </a:solidFill>
                <a:latin typeface="Calibri" panose="020F0502020204030204" pitchFamily="34" charset="0"/>
                <a:cs typeface="Calibri" panose="020F0502020204030204" pitchFamily="34" charset="0"/>
              </a:rPr>
              <a:t>How to Access?</a:t>
            </a:r>
            <a:br>
              <a:rPr lang="en-US" sz="2100" dirty="0" smtClean="0">
                <a:solidFill>
                  <a:srgbClr val="C00000"/>
                </a:solidFill>
                <a:latin typeface="Calibri" panose="020F0502020204030204" pitchFamily="34" charset="0"/>
                <a:cs typeface="Calibri" panose="020F0502020204030204" pitchFamily="34" charset="0"/>
              </a:rPr>
            </a:br>
            <a:r>
              <a:rPr lang="en-US" sz="1200" dirty="0" smtClean="0">
                <a:solidFill>
                  <a:schemeClr val="tx1"/>
                </a:solidFill>
                <a:latin typeface="Calibri" panose="020F0502020204030204" pitchFamily="34" charset="0"/>
                <a:cs typeface="Calibri" panose="020F0502020204030204" pitchFamily="34" charset="0"/>
              </a:rPr>
              <a:t>Go to SharePoint Battery GSM page and click “Pages” tab to the left </a:t>
            </a:r>
            <a:r>
              <a:rPr lang="en-US" sz="2100" dirty="0" smtClean="0">
                <a:solidFill>
                  <a:srgbClr val="C00000"/>
                </a:solidFill>
                <a:latin typeface="Calibri" panose="020F0502020204030204" pitchFamily="34" charset="0"/>
                <a:cs typeface="Calibri" panose="020F0502020204030204" pitchFamily="34" charset="0"/>
              </a:rPr>
              <a:t> </a:t>
            </a:r>
            <a:endParaRPr lang="en-US" sz="2100"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7</a:t>
            </a:fld>
            <a:r>
              <a:rPr lang="en-US" smtClean="0"/>
              <a:t>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059" y="1016594"/>
            <a:ext cx="8196263" cy="3356565"/>
          </a:xfrm>
        </p:spPr>
      </p:pic>
      <p:sp>
        <p:nvSpPr>
          <p:cNvPr id="12" name="Oval 11"/>
          <p:cNvSpPr/>
          <p:nvPr/>
        </p:nvSpPr>
        <p:spPr>
          <a:xfrm>
            <a:off x="479426" y="2534856"/>
            <a:ext cx="382888" cy="1600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635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lgn="r"/>
            <a:fld id="{31A15EAA-547D-4185-A4E0-DDC0B5B98EDA}" type="slidenum">
              <a:rPr lang="en-US" smtClean="0"/>
              <a:pPr algn="r"/>
              <a:t>8</a:t>
            </a:fld>
            <a:r>
              <a:rPr lang="en-US" smtClean="0"/>
              <a:t> </a:t>
            </a:r>
            <a:endParaRPr lang="en-US" dirty="0"/>
          </a:p>
        </p:txBody>
      </p:sp>
      <p:sp>
        <p:nvSpPr>
          <p:cNvPr id="3" name="TextBox 2"/>
          <p:cNvSpPr txBox="1"/>
          <p:nvPr/>
        </p:nvSpPr>
        <p:spPr>
          <a:xfrm>
            <a:off x="544452" y="369948"/>
            <a:ext cx="2893421" cy="430887"/>
          </a:xfrm>
          <a:prstGeom prst="rect">
            <a:avLst/>
          </a:prstGeom>
          <a:noFill/>
        </p:spPr>
        <p:txBody>
          <a:bodyPr wrap="none" rtlCol="0">
            <a:spAutoFit/>
          </a:bodyPr>
          <a:lstStyle/>
          <a:p>
            <a:r>
              <a:rPr lang="en-US" sz="2200" dirty="0" smtClean="0">
                <a:solidFill>
                  <a:srgbClr val="C00000"/>
                </a:solidFill>
                <a:latin typeface="Calibri" panose="020F0502020204030204" pitchFamily="34" charset="0"/>
                <a:cs typeface="Calibri" panose="020F0502020204030204" pitchFamily="34" charset="0"/>
              </a:rPr>
              <a:t>Outcome/Final Benefits</a:t>
            </a:r>
            <a:endParaRPr lang="en-US" sz="2200" dirty="0"/>
          </a:p>
        </p:txBody>
      </p:sp>
      <p:sp>
        <p:nvSpPr>
          <p:cNvPr id="19" name="TextBox 18"/>
          <p:cNvSpPr txBox="1"/>
          <p:nvPr/>
        </p:nvSpPr>
        <p:spPr>
          <a:xfrm>
            <a:off x="431276" y="983249"/>
            <a:ext cx="8244412" cy="3554819"/>
          </a:xfrm>
          <a:prstGeom prst="rect">
            <a:avLst/>
          </a:prstGeom>
          <a:noFill/>
        </p:spPr>
        <p:txBody>
          <a:bodyPr wrap="square" rtlCol="0">
            <a:spAutoFit/>
          </a:bodyPr>
          <a:lstStyle/>
          <a:p>
            <a:pPr marL="671513" lvl="1" indent="-214313">
              <a:buFont typeface="Arial" panose="020B0604020202020204" pitchFamily="34" charset="0"/>
              <a:buChar char="•"/>
            </a:pPr>
            <a:endParaRPr lang="en-US" sz="2000" dirty="0" smtClean="0">
              <a:latin typeface="Calibri" panose="020F0502020204030204" pitchFamily="34" charset="0"/>
              <a:cs typeface="Calibri" panose="020F0502020204030204" pitchFamily="34" charset="0"/>
            </a:endParaRPr>
          </a:p>
          <a:p>
            <a:pPr marL="60325" lvl="1">
              <a:buFontTx/>
              <a:buChar char="-"/>
            </a:pPr>
            <a:r>
              <a:rPr lang="en-US" sz="2000" dirty="0" smtClean="0">
                <a:latin typeface="Calibri" panose="020F0502020204030204" pitchFamily="34" charset="0"/>
                <a:cs typeface="Calibri" panose="020F0502020204030204" pitchFamily="34" charset="0"/>
              </a:rPr>
              <a:t> Via </a:t>
            </a:r>
            <a:r>
              <a:rPr lang="en-US" sz="2000" dirty="0">
                <a:latin typeface="Calibri" panose="020F0502020204030204" pitchFamily="34" charset="0"/>
                <a:cs typeface="Calibri" panose="020F0502020204030204" pitchFamily="34" charset="0"/>
              </a:rPr>
              <a:t>seamless Power BI online and </a:t>
            </a:r>
            <a:r>
              <a:rPr lang="en-US" sz="2000" b="1" dirty="0">
                <a:latin typeface="Calibri" panose="020F0502020204030204" pitchFamily="34" charset="0"/>
                <a:cs typeface="Calibri" panose="020F0502020204030204" pitchFamily="34" charset="0"/>
              </a:rPr>
              <a:t>SharePoint </a:t>
            </a:r>
            <a:r>
              <a:rPr lang="en-US" sz="2000" b="1" dirty="0" smtClean="0">
                <a:latin typeface="Calibri" panose="020F0502020204030204" pitchFamily="34" charset="0"/>
                <a:cs typeface="Calibri" panose="020F0502020204030204" pitchFamily="34" charset="0"/>
              </a:rPr>
              <a:t>integration, </a:t>
            </a:r>
            <a:r>
              <a:rPr lang="en-US" sz="2000" dirty="0" smtClean="0">
                <a:latin typeface="Calibri" panose="020F0502020204030204" pitchFamily="34" charset="0"/>
                <a:cs typeface="Calibri" panose="020F0502020204030204" pitchFamily="34" charset="0"/>
              </a:rPr>
              <a:t>there is more </a:t>
            </a:r>
            <a:r>
              <a:rPr lang="en-US" sz="2000" dirty="0">
                <a:latin typeface="Calibri" panose="020F0502020204030204" pitchFamily="34" charset="0"/>
                <a:cs typeface="Calibri" panose="020F0502020204030204" pitchFamily="34" charset="0"/>
              </a:rPr>
              <a:t>room for </a:t>
            </a:r>
            <a:r>
              <a:rPr lang="en-US" sz="2000" b="1" dirty="0" smtClean="0">
                <a:latin typeface="Calibri" panose="020F0502020204030204" pitchFamily="34" charset="0"/>
                <a:cs typeface="Calibri" panose="020F0502020204030204" pitchFamily="34" charset="0"/>
              </a:rPr>
              <a:t>collaboration </a:t>
            </a:r>
            <a:r>
              <a:rPr lang="en-US" sz="2000" dirty="0" smtClean="0">
                <a:latin typeface="Calibri" panose="020F0502020204030204" pitchFamily="34" charset="0"/>
                <a:cs typeface="Calibri" panose="020F0502020204030204" pitchFamily="34" charset="0"/>
              </a:rPr>
              <a:t>by creating a </a:t>
            </a:r>
            <a:endParaRPr lang="en-US" sz="2000" b="1" dirty="0">
              <a:latin typeface="Calibri" panose="020F0502020204030204" pitchFamily="34" charset="0"/>
              <a:cs typeface="Calibri" panose="020F0502020204030204" pitchFamily="34" charset="0"/>
            </a:endParaRPr>
          </a:p>
          <a:p>
            <a:pPr marL="60325" lvl="1">
              <a:buFontTx/>
              <a:buChar char="-"/>
            </a:pPr>
            <a:r>
              <a:rPr lang="en-US" sz="2000" dirty="0" smtClean="0">
                <a:latin typeface="Calibri" panose="020F0502020204030204" pitchFamily="34" charset="0"/>
                <a:cs typeface="Calibri" panose="020F0502020204030204" pitchFamily="34" charset="0"/>
              </a:rPr>
              <a:t> The </a:t>
            </a:r>
            <a:r>
              <a:rPr lang="en-US" sz="2000" b="1" dirty="0">
                <a:latin typeface="Calibri" panose="020F0502020204030204" pitchFamily="34" charset="0"/>
                <a:cs typeface="Calibri" panose="020F0502020204030204" pitchFamily="34" charset="0"/>
              </a:rPr>
              <a:t>interactive </a:t>
            </a:r>
            <a:r>
              <a:rPr lang="en-US" sz="2000" b="1" dirty="0" smtClean="0">
                <a:latin typeface="Calibri" panose="020F0502020204030204" pitchFamily="34" charset="0"/>
                <a:cs typeface="Calibri" panose="020F0502020204030204" pitchFamily="34" charset="0"/>
              </a:rPr>
              <a:t>functionality </a:t>
            </a:r>
            <a:r>
              <a:rPr lang="en-US" sz="2000" dirty="0" smtClean="0">
                <a:latin typeface="Calibri" panose="020F0502020204030204" pitchFamily="34" charset="0"/>
                <a:cs typeface="Calibri" panose="020F0502020204030204" pitchFamily="34" charset="0"/>
              </a:rPr>
              <a:t>of the Power BI dashboards allow for a deeper dive in to the details </a:t>
            </a:r>
            <a:endParaRPr lang="en-US" sz="2000" b="1" dirty="0">
              <a:latin typeface="Calibri" panose="020F0502020204030204" pitchFamily="34" charset="0"/>
              <a:cs typeface="Calibri" panose="020F0502020204030204" pitchFamily="34" charset="0"/>
            </a:endParaRPr>
          </a:p>
          <a:p>
            <a:pPr marL="60325" lvl="1">
              <a:buFontTx/>
              <a:buChar char="-"/>
            </a:pPr>
            <a:r>
              <a:rPr lang="en-US" sz="2000" dirty="0" smtClean="0">
                <a:latin typeface="Calibri" panose="020F0502020204030204" pitchFamily="34" charset="0"/>
                <a:cs typeface="Calibri" panose="020F0502020204030204" pitchFamily="34" charset="0"/>
              </a:rPr>
              <a:t> All </a:t>
            </a:r>
            <a:r>
              <a:rPr lang="en-US" sz="2000" dirty="0">
                <a:latin typeface="Calibri" panose="020F0502020204030204" pitchFamily="34" charset="0"/>
                <a:cs typeface="Calibri" panose="020F0502020204030204" pitchFamily="34" charset="0"/>
              </a:rPr>
              <a:t>of the </a:t>
            </a:r>
            <a:r>
              <a:rPr lang="en-US" sz="2000" dirty="0" smtClean="0">
                <a:latin typeface="Calibri" panose="020F0502020204030204" pitchFamily="34" charset="0"/>
                <a:cs typeface="Calibri" panose="020F0502020204030204" pitchFamily="34" charset="0"/>
              </a:rPr>
              <a:t>data automation </a:t>
            </a:r>
            <a:r>
              <a:rPr lang="en-US" sz="2000" dirty="0">
                <a:latin typeface="Calibri" panose="020F0502020204030204" pitchFamily="34" charset="0"/>
                <a:cs typeface="Calibri" panose="020F0502020204030204" pitchFamily="34" charset="0"/>
              </a:rPr>
              <a:t>is done within </a:t>
            </a:r>
            <a:r>
              <a:rPr lang="en-US" sz="2000" b="1" dirty="0">
                <a:latin typeface="Calibri" panose="020F0502020204030204" pitchFamily="34" charset="0"/>
                <a:cs typeface="Calibri" panose="020F0502020204030204" pitchFamily="34" charset="0"/>
              </a:rPr>
              <a:t>OneDrive</a:t>
            </a:r>
            <a:r>
              <a:rPr lang="en-US" sz="2000" dirty="0">
                <a:latin typeface="Calibri" panose="020F0502020204030204" pitchFamily="34" charset="0"/>
                <a:cs typeface="Calibri" panose="020F0502020204030204" pitchFamily="34" charset="0"/>
              </a:rPr>
              <a:t> cloud so that it can be completed by other team members as well </a:t>
            </a:r>
          </a:p>
          <a:p>
            <a:pPr marL="60325" lvl="1">
              <a:buFontTx/>
              <a:buChar char="-"/>
            </a:pP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Increased time efficiency</a:t>
            </a:r>
            <a:endParaRPr lang="en-US" sz="2000" dirty="0">
              <a:latin typeface="Calibri" panose="020F0502020204030204" pitchFamily="34" charset="0"/>
              <a:cs typeface="Calibri" panose="020F0502020204030204" pitchFamily="34" charset="0"/>
            </a:endParaRPr>
          </a:p>
          <a:p>
            <a:pPr marL="60325" lvl="1">
              <a:buFontTx/>
              <a:buChar char="-"/>
            </a:pPr>
            <a:endParaRPr lang="en-US" sz="2000" dirty="0">
              <a:latin typeface="Calibri" panose="020F0502020204030204" pitchFamily="34" charset="0"/>
              <a:cs typeface="Calibri" panose="020F0502020204030204" pitchFamily="34" charset="0"/>
            </a:endParaRPr>
          </a:p>
          <a:p>
            <a:pPr marL="671513" lvl="1" indent="-214313">
              <a:buFont typeface="Arial" panose="020B0604020202020204" pitchFamily="34" charset="0"/>
              <a:buChar char="•"/>
            </a:pPr>
            <a:endParaRPr lang="en-US" sz="1050" dirty="0" smtClean="0">
              <a:latin typeface="Calibri" panose="020F0502020204030204" pitchFamily="34" charset="0"/>
              <a:cs typeface="Calibri" panose="020F0502020204030204" pitchFamily="34" charset="0"/>
            </a:endParaRPr>
          </a:p>
          <a:p>
            <a:pPr lvl="1"/>
            <a:endParaRPr lang="en-US" sz="1200" b="1"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a:p>
            <a:endParaRPr lang="en-US"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2665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426" y="0"/>
            <a:ext cx="8196262" cy="961087"/>
          </a:xfrm>
        </p:spPr>
        <p:txBody>
          <a:bodyPr>
            <a:normAutofit/>
          </a:bodyPr>
          <a:lstStyle/>
          <a:p>
            <a:pPr algn="ctr"/>
            <a:r>
              <a:rPr lang="en-US" sz="2100" dirty="0" smtClean="0">
                <a:solidFill>
                  <a:srgbClr val="C00000"/>
                </a:solidFill>
                <a:latin typeface="Calibri" panose="020F0502020204030204" pitchFamily="34" charset="0"/>
                <a:cs typeface="Calibri" panose="020F0502020204030204" pitchFamily="34" charset="0"/>
              </a:rPr>
              <a:t>THE END!</a:t>
            </a:r>
            <a:endParaRPr lang="en-US" sz="2100"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9</a:t>
            </a:fld>
            <a:r>
              <a:rPr lang="en-US" smtClean="0"/>
              <a:t> </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093" y="961087"/>
            <a:ext cx="8090926" cy="3394075"/>
          </a:xfrm>
        </p:spPr>
      </p:pic>
    </p:spTree>
    <p:extLst>
      <p:ext uri="{BB962C8B-B14F-4D97-AF65-F5344CB8AC3E}">
        <p14:creationId xmlns:p14="http://schemas.microsoft.com/office/powerpoint/2010/main" val="1423877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sla 2015 Template - Internal">
  <a:themeElements>
    <a:clrScheme name="Custom 2">
      <a:dk1>
        <a:sysClr val="windowText" lastClr="000000"/>
      </a:dk1>
      <a:lt1>
        <a:sysClr val="window" lastClr="FFFFFF"/>
      </a:lt1>
      <a:dk2>
        <a:srgbClr val="505046"/>
      </a:dk2>
      <a:lt2>
        <a:srgbClr val="EEECE1"/>
      </a:lt2>
      <a:accent1>
        <a:srgbClr val="E84C22"/>
      </a:accent1>
      <a:accent2>
        <a:srgbClr val="FFBD47"/>
      </a:accent2>
      <a:accent3>
        <a:srgbClr val="D34817"/>
      </a:accent3>
      <a:accent4>
        <a:srgbClr val="FF8427"/>
      </a:accent4>
      <a:accent5>
        <a:srgbClr val="CC9900"/>
      </a:accent5>
      <a:accent6>
        <a:srgbClr val="B22600"/>
      </a:accent6>
      <a:hlink>
        <a:srgbClr val="CC9900"/>
      </a:hlink>
      <a:folHlink>
        <a:srgbClr val="666699"/>
      </a:folHlink>
    </a:clrScheme>
    <a:fontScheme name="Custom 1">
      <a:majorFont>
        <a:latin typeface="Helvetic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1D6F5085D5C845AA315337BBA3A264" ma:contentTypeVersion="1" ma:contentTypeDescription="Create a new document." ma:contentTypeScope="" ma:versionID="f09ca28c9fc7b85aff86a19ce883e73b">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749C2-095E-4B74-87F6-AE2AD200061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683F37BE-35B5-4B14-B710-4534CB53869C}">
  <ds:schemaRefs>
    <ds:schemaRef ds:uri="http://schemas.microsoft.com/sharepoint/v3/contenttype/forms"/>
  </ds:schemaRefs>
</ds:datastoreItem>
</file>

<file path=customXml/itemProps3.xml><?xml version="1.0" encoding="utf-8"?>
<ds:datastoreItem xmlns:ds="http://schemas.openxmlformats.org/officeDocument/2006/customXml" ds:itemID="{80B9B7CE-371B-4818-BAE4-C28057EE6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12721</TotalTime>
  <Words>603</Words>
  <Application>Microsoft Office PowerPoint</Application>
  <PresentationFormat>On-screen Show (16:9)</PresentationFormat>
  <Paragraphs>84</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ＭＳ Ｐゴシック</vt:lpstr>
      <vt:lpstr>Arial</vt:lpstr>
      <vt:lpstr>Calibri</vt:lpstr>
      <vt:lpstr>Cambria</vt:lpstr>
      <vt:lpstr>Century Gothic</vt:lpstr>
      <vt:lpstr>Helvetica</vt:lpstr>
      <vt:lpstr>Helvetica Light</vt:lpstr>
      <vt:lpstr>Wingdings</vt:lpstr>
      <vt:lpstr>Tesla 2015 Template - Internal</vt:lpstr>
      <vt:lpstr>Metals Dashboards and LG M48F  Supply Plan Overview</vt:lpstr>
      <vt:lpstr>PowerPoint Presentation</vt:lpstr>
      <vt:lpstr> LG M48F Supply Plan Process/Improvements  </vt:lpstr>
      <vt:lpstr>PowerPoint Presentation</vt:lpstr>
      <vt:lpstr>PowerPoint Presentation</vt:lpstr>
      <vt:lpstr>Metals Dashboards Process/Improvements  </vt:lpstr>
      <vt:lpstr>How to Access? Go to SharePoint Battery GSM page and click “Pages” tab to the left  </vt:lpstr>
      <vt:lpstr>PowerPoint Presentation</vt:lpstr>
      <vt:lpstr>THE END!</vt:lpstr>
      <vt:lpstr>Nickel Price Forecasting Using Regression Process/Improvements/Benefits </vt:lpstr>
      <vt:lpstr>PowerPoint Presentation</vt:lpstr>
      <vt:lpstr>PowerPoint Presentation</vt:lpstr>
      <vt:lpstr>PowerPoint Presentation</vt:lpstr>
      <vt:lpstr>Demo – Web Scrape  </vt:lpstr>
    </vt:vector>
  </TitlesOfParts>
  <Company>Tesla Motors,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(Century Gothic 32)</dc:title>
  <dc:creator>Scott Kohn</dc:creator>
  <cp:lastModifiedBy>Chiemi Kato [I]</cp:lastModifiedBy>
  <cp:revision>283</cp:revision>
  <dcterms:created xsi:type="dcterms:W3CDTF">2014-06-27T18:26:25Z</dcterms:created>
  <dcterms:modified xsi:type="dcterms:W3CDTF">2019-12-12T01:11:09Z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0x010100D91D6F5085D5C845AA315337BBA3A264</vt:lpwstr>
  </property>
</Properties>
</file>